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69" r:id="rId3"/>
    <p:sldId id="270" r:id="rId4"/>
    <p:sldId id="281" r:id="rId5"/>
    <p:sldId id="271" r:id="rId6"/>
    <p:sldId id="283" r:id="rId7"/>
    <p:sldId id="284" r:id="rId8"/>
    <p:sldId id="285" r:id="rId9"/>
    <p:sldId id="286" r:id="rId10"/>
    <p:sldId id="287" r:id="rId11"/>
    <p:sldId id="260" r:id="rId1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450973-E696-43A1-96F8-24AE04A64B62}" type="datetimeFigureOut">
              <a:rPr lang="es-ES" smtClean="0"/>
              <a:t>22/09/2022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72A323-46F8-4D8A-A573-32AE0D9AA8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003494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C" dirty="0"/>
              <a:t>PORTADA 1: SOLO AGREGAR EL TÍTULO DE LA PRESENTACIÓN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C578A4-7E9F-C242-AAAF-C8A3C9831E10}" type="slidenum">
              <a:rPr lang="es-EC" smtClean="0"/>
              <a:t>1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5271680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C" dirty="0"/>
              <a:t>CONTENIDO: DIAGRAMACIÓN DE DIAPOSITIVA LIBRE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C578A4-7E9F-C242-AAAF-C8A3C9831E10}" type="slidenum">
              <a:rPr lang="es-EC" smtClean="0"/>
              <a:t>10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5235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C" dirty="0"/>
              <a:t>CONTENIDO: DIAGRAMACIÓN DE DIAPOSITIVA LIBRE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C578A4-7E9F-C242-AAAF-C8A3C9831E10}" type="slidenum">
              <a:rPr lang="es-EC" smtClean="0"/>
              <a:t>2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0323026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C" dirty="0"/>
              <a:t>CONTENIDO: DIAGRAMACIÓN DE DIAPOSITIVA LIBRE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C578A4-7E9F-C242-AAAF-C8A3C9831E10}" type="slidenum">
              <a:rPr lang="es-EC" smtClean="0"/>
              <a:t>3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3007476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C" dirty="0"/>
              <a:t>CONTENIDO: DIAGRAMACIÓN DE DIAPOSITIVA LIBRE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C578A4-7E9F-C242-AAAF-C8A3C9831E10}" type="slidenum">
              <a:rPr lang="es-EC" smtClean="0"/>
              <a:t>4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485015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C" dirty="0"/>
              <a:t>CONTENIDO: DIAGRAMACIÓN DE DIAPOSITIVA LIBRE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C578A4-7E9F-C242-AAAF-C8A3C9831E10}" type="slidenum">
              <a:rPr lang="es-EC" smtClean="0"/>
              <a:t>5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0819766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C" dirty="0"/>
              <a:t>CONTENIDO: DIAGRAMACIÓN DE DIAPOSITIVA LIBRE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C578A4-7E9F-C242-AAAF-C8A3C9831E10}" type="slidenum">
              <a:rPr lang="es-EC" smtClean="0"/>
              <a:t>6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597143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C" dirty="0"/>
              <a:t>CONTENIDO: DIAGRAMACIÓN DE DIAPOSITIVA LIBRE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C578A4-7E9F-C242-AAAF-C8A3C9831E10}" type="slidenum">
              <a:rPr lang="es-EC" smtClean="0"/>
              <a:t>7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2163833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C" dirty="0"/>
              <a:t>CONTENIDO: DIAGRAMACIÓN DE DIAPOSITIVA LIBRE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C578A4-7E9F-C242-AAAF-C8A3C9831E10}" type="slidenum">
              <a:rPr lang="es-EC" smtClean="0"/>
              <a:t>8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0547940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C" dirty="0"/>
              <a:t>CONTENIDO: DIAGRAMACIÓN DE DIAPOSITIVA LIBRE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C578A4-7E9F-C242-AAAF-C8A3C9831E10}" type="slidenum">
              <a:rPr lang="es-EC" smtClean="0"/>
              <a:t>9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518743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D91517-4843-72AC-A6E5-3A800EBFD1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5AECE02-B2B0-2405-EF73-851F10ECB1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E208E14-1B7D-0F6B-BCC6-74AB016ED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8B65-B108-47BF-8A71-4603CF6064A9}" type="datetimeFigureOut">
              <a:rPr lang="es-ES" smtClean="0"/>
              <a:t>22/09/2022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23057E0-B728-4BF8-9299-FD3C982C4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22F3187-FD77-2779-4086-011793B93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6F19C-E68E-4C38-84D1-A14A3888CF4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81986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5BC16D-5458-833E-3B4A-1BA29B9E8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369F009-9CEB-E018-B89C-16D4C8099C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14233C8-B7B6-5F9A-85C0-ED13E6008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8B65-B108-47BF-8A71-4603CF6064A9}" type="datetimeFigureOut">
              <a:rPr lang="es-ES" smtClean="0"/>
              <a:t>22/09/2022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9A11D05-CD68-30DB-B717-E2979F439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F4B98E4-1CED-EDF9-C438-A63180B43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6F19C-E68E-4C38-84D1-A14A3888CF4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47193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E612308-0ED4-FE42-D16C-F1D6A128EF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A13A665-3618-E664-3EC5-920EF06852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4E1DBA6-AD79-A98D-4562-0850C5834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8B65-B108-47BF-8A71-4603CF6064A9}" type="datetimeFigureOut">
              <a:rPr lang="es-ES" smtClean="0"/>
              <a:t>22/09/2022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F0D18C7-4DFF-039E-76CC-27C59DF30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2F131DE-3E79-F404-ADAB-BFFAFA6E0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6F19C-E68E-4C38-84D1-A14A3888CF4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9195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AEC6A6-03F0-8F7A-60D6-2DA47E90F5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A2D66A5-B507-68F9-190C-D2F82F8734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6011F0B-70CE-5FCD-BB2E-0325219B3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8B65-B108-47BF-8A71-4603CF6064A9}" type="datetimeFigureOut">
              <a:rPr lang="es-ES" smtClean="0"/>
              <a:t>22/09/2022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C354463-3AA5-8CAD-76F8-F7042B0DF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85D322D-37A4-8845-5EA9-BEC1F54ED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6F19C-E68E-4C38-84D1-A14A3888CF4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9049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2E7DE5-56FB-9710-3CC9-34F7099CB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A191844-AC84-610A-5DB8-E0EE310CE6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5892DF0-015E-1DE3-8266-E2D7BED9F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8B65-B108-47BF-8A71-4603CF6064A9}" type="datetimeFigureOut">
              <a:rPr lang="es-ES" smtClean="0"/>
              <a:t>22/09/2022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AFB3988-CB2C-D0CF-3218-4A5C9D64D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1724352-E181-EB94-9E9D-4FACFBD94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6F19C-E68E-4C38-84D1-A14A3888CF4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3005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DBD44D-B0C8-5389-E18F-E1241ACF4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D624C1D-A45C-F0DF-B930-8E3B4A8C11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A02D3CF-B6B3-C7C3-EAF5-6F2C5E2D78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C63BC3E-F975-BEAD-D388-BE469F21C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8B65-B108-47BF-8A71-4603CF6064A9}" type="datetimeFigureOut">
              <a:rPr lang="es-ES" smtClean="0"/>
              <a:t>22/09/2022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01ACAE0-D8E7-0D8C-88F5-768241FC5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6EC6D42-38AD-69FC-56AF-BC36FBC06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6F19C-E68E-4C38-84D1-A14A3888CF4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139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291D64-A56C-A8D4-B183-8B6A1E3DA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28582FF-E764-1B94-86D2-F3D4D6A94B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D5CF1EA-A48D-258D-FAB6-7799679ED2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1E6F886-2907-7B9E-2826-B58F2C8ED2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C7EB411-D6E2-2D3C-E945-0B62272095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3CCE5AD-F82B-F20E-7DF3-670625792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8B65-B108-47BF-8A71-4603CF6064A9}" type="datetimeFigureOut">
              <a:rPr lang="es-ES" smtClean="0"/>
              <a:t>22/09/2022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A09C162-D17A-F6A3-B0F0-6D0F07123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DDF8D61-AE5A-AB1E-6938-633E82087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6F19C-E68E-4C38-84D1-A14A3888CF4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05059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E6D59B-DCBC-5868-3452-DE1D82B25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9E8E63A-3478-2A7A-2DBC-A24BCB06F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8B65-B108-47BF-8A71-4603CF6064A9}" type="datetimeFigureOut">
              <a:rPr lang="es-ES" smtClean="0"/>
              <a:t>22/09/2022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F0FE1A1-A918-D693-68B4-057B3F888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F679F45-15B6-AD0F-6F19-CB51E9C9B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6F19C-E68E-4C38-84D1-A14A3888CF4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83174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91A1354-1C8E-CCA8-756D-3E4C50E58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8B65-B108-47BF-8A71-4603CF6064A9}" type="datetimeFigureOut">
              <a:rPr lang="es-ES" smtClean="0"/>
              <a:t>22/09/2022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538979F-12FA-EF13-2E07-909F1B2FD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F01AE9F-205C-E756-302E-71D6E05F7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6F19C-E68E-4C38-84D1-A14A3888CF4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7321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44AFA6-156E-796E-F035-E05EAA827F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72117B8-F6FB-8DBA-57F7-07F9DA9F6B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BE871FC-BDA4-F6BC-5A6A-B465C58AC1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A7255BB-E904-6725-CDEF-AC8696AED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8B65-B108-47BF-8A71-4603CF6064A9}" type="datetimeFigureOut">
              <a:rPr lang="es-ES" smtClean="0"/>
              <a:t>22/09/2022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EA05157-3AAD-973B-1824-CF8A181F7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A4C4D79-EE18-3C94-D21A-EA968C0CE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6F19C-E68E-4C38-84D1-A14A3888CF4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67209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4AAF3A-F559-2AAA-6D28-ABE952F6F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36DF76C-64C3-1F09-C3A0-1C167CEC2A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250B31B-611B-4230-EEB4-E725585C9F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BE0A221-A8CD-2775-E915-8E56FA4EC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8B65-B108-47BF-8A71-4603CF6064A9}" type="datetimeFigureOut">
              <a:rPr lang="es-ES" smtClean="0"/>
              <a:t>22/09/2022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55308E8-938B-3FA1-D0E9-12798DDE7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580B3D6-9B7A-1494-0C3D-82CB5CA3C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6F19C-E68E-4C38-84D1-A14A3888CF4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74970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DB3273D-7C9D-6921-E62C-78E5028A2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FFB104C-8719-7239-E763-E8A29CBF7B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138F02A-09B7-D429-27BC-B6696D707D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C58B65-B108-47BF-8A71-4603CF6064A9}" type="datetimeFigureOut">
              <a:rPr lang="es-ES" smtClean="0"/>
              <a:t>22/09/2022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589C70F-A1DB-5FAC-558D-B4FB1FAEC1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C4432EB-671D-2048-65AD-61662D64BE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C6F19C-E68E-4C38-84D1-A14A3888CF4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5318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BD864E2B-EFCC-2B4E-A482-377A5780B615}"/>
              </a:ext>
            </a:extLst>
          </p:cNvPr>
          <p:cNvSpPr txBox="1"/>
          <p:nvPr/>
        </p:nvSpPr>
        <p:spPr>
          <a:xfrm>
            <a:off x="754569" y="1790250"/>
            <a:ext cx="97967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8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Programas de becas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56C10E63-C752-EE48-A73A-BC4F69C61550}"/>
              </a:ext>
            </a:extLst>
          </p:cNvPr>
          <p:cNvSpPr txBox="1"/>
          <p:nvPr/>
        </p:nvSpPr>
        <p:spPr>
          <a:xfrm>
            <a:off x="848353" y="2893890"/>
            <a:ext cx="996087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8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ayudas económicas 2022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D92C3E9D-1E1D-0A4F-8CD7-7250CA09E1BD}"/>
              </a:ext>
            </a:extLst>
          </p:cNvPr>
          <p:cNvSpPr txBox="1"/>
          <p:nvPr/>
        </p:nvSpPr>
        <p:spPr>
          <a:xfrm>
            <a:off x="6201296" y="339031"/>
            <a:ext cx="57333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Secretaría de Educación Superior, Ciencia, Tecnología e Innovación</a:t>
            </a:r>
          </a:p>
        </p:txBody>
      </p:sp>
    </p:spTree>
    <p:extLst>
      <p:ext uri="{BB962C8B-B14F-4D97-AF65-F5344CB8AC3E}">
        <p14:creationId xmlns:p14="http://schemas.microsoft.com/office/powerpoint/2010/main" val="29326705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0710" y="5749779"/>
            <a:ext cx="2913933" cy="956782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0867"/>
            <a:ext cx="938801" cy="865926"/>
          </a:xfrm>
          <a:prstGeom prst="rect">
            <a:avLst/>
          </a:prstGeom>
        </p:spPr>
      </p:pic>
      <p:sp>
        <p:nvSpPr>
          <p:cNvPr id="43" name="CuadroTexto 42">
            <a:extLst>
              <a:ext uri="{FF2B5EF4-FFF2-40B4-BE49-F238E27FC236}">
                <a16:creationId xmlns:a16="http://schemas.microsoft.com/office/drawing/2014/main" id="{D92C3E9D-1E1D-0A4F-8CD7-7250CA09E1BD}"/>
              </a:ext>
            </a:extLst>
          </p:cNvPr>
          <p:cNvSpPr txBox="1"/>
          <p:nvPr/>
        </p:nvSpPr>
        <p:spPr>
          <a:xfrm>
            <a:off x="349220" y="6364538"/>
            <a:ext cx="50433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1200" dirty="0">
                <a:solidFill>
                  <a:srgbClr val="212D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Secretaría de Educación Superior, Ciencia, Tecnología e Innovación</a:t>
            </a:r>
          </a:p>
        </p:txBody>
      </p:sp>
      <p:sp>
        <p:nvSpPr>
          <p:cNvPr id="55" name="Rectángulo redondeado 36">
            <a:extLst>
              <a:ext uri="{FF2B5EF4-FFF2-40B4-BE49-F238E27FC236}">
                <a16:creationId xmlns:a16="http://schemas.microsoft.com/office/drawing/2014/main" id="{B26C9732-B58F-44DD-A086-9B2B6F52551F}"/>
              </a:ext>
            </a:extLst>
          </p:cNvPr>
          <p:cNvSpPr/>
          <p:nvPr/>
        </p:nvSpPr>
        <p:spPr>
          <a:xfrm>
            <a:off x="2782128" y="1422563"/>
            <a:ext cx="498492" cy="4430157"/>
          </a:xfrm>
          <a:prstGeom prst="roundRect">
            <a:avLst/>
          </a:prstGeom>
          <a:solidFill>
            <a:srgbClr val="0EAFC3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EC" sz="2000" dirty="0">
                <a:latin typeface="Arial" panose="020B0604020202020204" pitchFamily="34" charset="0"/>
                <a:cs typeface="Arial" panose="020B0604020202020204" pitchFamily="34" charset="0"/>
              </a:rPr>
              <a:t>Requisitos por componente</a:t>
            </a:r>
          </a:p>
        </p:txBody>
      </p:sp>
      <p:pic>
        <p:nvPicPr>
          <p:cNvPr id="56" name="Imagen 55" descr="Documentos papel hoja dibujos animados | Vector Premium">
            <a:extLst>
              <a:ext uri="{FF2B5EF4-FFF2-40B4-BE49-F238E27FC236}">
                <a16:creationId xmlns:a16="http://schemas.microsoft.com/office/drawing/2014/main" id="{B364CF4D-C97B-4674-8A1A-C8C1FB23371F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381" y="2431922"/>
            <a:ext cx="2142562" cy="1827252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Rectángulo 58">
            <a:extLst>
              <a:ext uri="{FF2B5EF4-FFF2-40B4-BE49-F238E27FC236}">
                <a16:creationId xmlns:a16="http://schemas.microsoft.com/office/drawing/2014/main" id="{A991B0A9-AD6F-4FED-8568-D05E63E3C0CE}"/>
              </a:ext>
            </a:extLst>
          </p:cNvPr>
          <p:cNvSpPr/>
          <p:nvPr/>
        </p:nvSpPr>
        <p:spPr>
          <a:xfrm>
            <a:off x="3333826" y="1832437"/>
            <a:ext cx="26631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C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Población ecuatoriana migrante retornada</a:t>
            </a:r>
            <a:endParaRPr lang="es-EC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Rectángulo 59">
            <a:extLst>
              <a:ext uri="{FF2B5EF4-FFF2-40B4-BE49-F238E27FC236}">
                <a16:creationId xmlns:a16="http://schemas.microsoft.com/office/drawing/2014/main" id="{220A1478-DA5E-4978-8D07-B6F64EE96BB2}"/>
              </a:ext>
            </a:extLst>
          </p:cNvPr>
          <p:cNvSpPr/>
          <p:nvPr/>
        </p:nvSpPr>
        <p:spPr>
          <a:xfrm>
            <a:off x="3367344" y="3405358"/>
            <a:ext cx="266310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C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Pueblos y nacionalidades </a:t>
            </a:r>
            <a:endParaRPr lang="es-EC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Rectángulo 60">
            <a:extLst>
              <a:ext uri="{FF2B5EF4-FFF2-40B4-BE49-F238E27FC236}">
                <a16:creationId xmlns:a16="http://schemas.microsoft.com/office/drawing/2014/main" id="{E26900E4-7BAB-4A8F-93FC-0DE01BD0536D}"/>
              </a:ext>
            </a:extLst>
          </p:cNvPr>
          <p:cNvSpPr/>
          <p:nvPr/>
        </p:nvSpPr>
        <p:spPr>
          <a:xfrm>
            <a:off x="3349410" y="4639270"/>
            <a:ext cx="25730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C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Situación de escasos recursos</a:t>
            </a:r>
            <a:endParaRPr lang="es-EC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" name="Grupo 4">
            <a:extLst>
              <a:ext uri="{FF2B5EF4-FFF2-40B4-BE49-F238E27FC236}">
                <a16:creationId xmlns:a16="http://schemas.microsoft.com/office/drawing/2014/main" id="{E9F1058C-79CA-49E6-97F0-6B52C4626E02}"/>
              </a:ext>
            </a:extLst>
          </p:cNvPr>
          <p:cNvGrpSpPr/>
          <p:nvPr/>
        </p:nvGrpSpPr>
        <p:grpSpPr>
          <a:xfrm>
            <a:off x="5895474" y="1581950"/>
            <a:ext cx="4488731" cy="1065120"/>
            <a:chOff x="6482195" y="1355678"/>
            <a:chExt cx="5568163" cy="1065120"/>
          </a:xfrm>
        </p:grpSpPr>
        <p:sp>
          <p:nvSpPr>
            <p:cNvPr id="20" name="Rectángulo 19"/>
            <p:cNvSpPr/>
            <p:nvPr/>
          </p:nvSpPr>
          <p:spPr>
            <a:xfrm>
              <a:off x="7385052" y="1495512"/>
              <a:ext cx="4453071" cy="738664"/>
            </a:xfrm>
            <a:prstGeom prst="rect">
              <a:avLst/>
            </a:prstGeom>
            <a:ln>
              <a:noFill/>
              <a:prstDash val="sysDash"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EC" sz="14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Certificado de persona ecuatoriana retornada emitido por el Ministerio de Relaciones Exteriores y Movilidad Humana</a:t>
              </a:r>
            </a:p>
          </p:txBody>
        </p:sp>
        <p:sp>
          <p:nvSpPr>
            <p:cNvPr id="65" name="Rectángulo: esquinas redondeadas 64">
              <a:extLst>
                <a:ext uri="{FF2B5EF4-FFF2-40B4-BE49-F238E27FC236}">
                  <a16:creationId xmlns:a16="http://schemas.microsoft.com/office/drawing/2014/main" id="{BD9A7885-0DCF-4959-927D-0B98EAF720C9}"/>
                </a:ext>
              </a:extLst>
            </p:cNvPr>
            <p:cNvSpPr/>
            <p:nvPr/>
          </p:nvSpPr>
          <p:spPr>
            <a:xfrm>
              <a:off x="7130680" y="1355678"/>
              <a:ext cx="4919678" cy="1065120"/>
            </a:xfrm>
            <a:prstGeom prst="roundRect">
              <a:avLst/>
            </a:prstGeom>
            <a:noFill/>
            <a:ln w="28575">
              <a:solidFill>
                <a:srgbClr val="0EAFC3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C"/>
            </a:p>
          </p:txBody>
        </p:sp>
        <p:cxnSp>
          <p:nvCxnSpPr>
            <p:cNvPr id="66" name="Conector recto 65">
              <a:extLst>
                <a:ext uri="{FF2B5EF4-FFF2-40B4-BE49-F238E27FC236}">
                  <a16:creationId xmlns:a16="http://schemas.microsoft.com/office/drawing/2014/main" id="{2D3456F9-BAF2-4022-A8BB-EC24B4C4C42F}"/>
                </a:ext>
              </a:extLst>
            </p:cNvPr>
            <p:cNvCxnSpPr>
              <a:cxnSpLocks/>
            </p:cNvCxnSpPr>
            <p:nvPr/>
          </p:nvCxnSpPr>
          <p:spPr>
            <a:xfrm>
              <a:off x="6482195" y="1879245"/>
              <a:ext cx="648484" cy="0"/>
            </a:xfrm>
            <a:prstGeom prst="line">
              <a:avLst/>
            </a:prstGeom>
            <a:ln w="28575">
              <a:solidFill>
                <a:srgbClr val="0EAFC3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Grupo 67">
            <a:extLst>
              <a:ext uri="{FF2B5EF4-FFF2-40B4-BE49-F238E27FC236}">
                <a16:creationId xmlns:a16="http://schemas.microsoft.com/office/drawing/2014/main" id="{91E603F7-639D-4198-A3B9-88C7819882F4}"/>
              </a:ext>
            </a:extLst>
          </p:cNvPr>
          <p:cNvGrpSpPr/>
          <p:nvPr/>
        </p:nvGrpSpPr>
        <p:grpSpPr>
          <a:xfrm>
            <a:off x="5881741" y="2997243"/>
            <a:ext cx="4515245" cy="1118622"/>
            <a:chOff x="6374081" y="1355678"/>
            <a:chExt cx="5363318" cy="1118622"/>
          </a:xfrm>
        </p:grpSpPr>
        <p:sp>
          <p:nvSpPr>
            <p:cNvPr id="69" name="Rectángulo 68">
              <a:extLst>
                <a:ext uri="{FF2B5EF4-FFF2-40B4-BE49-F238E27FC236}">
                  <a16:creationId xmlns:a16="http://schemas.microsoft.com/office/drawing/2014/main" id="{F573E9EC-72F2-4DFF-9614-B2FAE73C4A5A}"/>
                </a:ext>
              </a:extLst>
            </p:cNvPr>
            <p:cNvSpPr/>
            <p:nvPr/>
          </p:nvSpPr>
          <p:spPr>
            <a:xfrm>
              <a:off x="7188888" y="1387224"/>
              <a:ext cx="4488427" cy="954107"/>
            </a:xfrm>
            <a:prstGeom prst="rect">
              <a:avLst/>
            </a:prstGeom>
            <a:ln>
              <a:noFill/>
              <a:prstDash val="sysDash"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EC" sz="14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Certificado de autoidentificación para personas de Pueblos y Nacionalidades, emitido por el Consejo nacional para la Igualdad de Pueblos y Nacionalidades</a:t>
              </a:r>
            </a:p>
          </p:txBody>
        </p:sp>
        <p:sp>
          <p:nvSpPr>
            <p:cNvPr id="70" name="Rectángulo: esquinas redondeadas 69">
              <a:extLst>
                <a:ext uri="{FF2B5EF4-FFF2-40B4-BE49-F238E27FC236}">
                  <a16:creationId xmlns:a16="http://schemas.microsoft.com/office/drawing/2014/main" id="{E701D2F9-B9E6-4972-8AF2-318AC3EAA304}"/>
                </a:ext>
              </a:extLst>
            </p:cNvPr>
            <p:cNvSpPr/>
            <p:nvPr/>
          </p:nvSpPr>
          <p:spPr>
            <a:xfrm>
              <a:off x="7011352" y="1355678"/>
              <a:ext cx="4726047" cy="1118622"/>
            </a:xfrm>
            <a:prstGeom prst="roundRect">
              <a:avLst/>
            </a:prstGeom>
            <a:noFill/>
            <a:ln w="28575">
              <a:solidFill>
                <a:srgbClr val="0EAFC3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C"/>
            </a:p>
          </p:txBody>
        </p:sp>
        <p:cxnSp>
          <p:nvCxnSpPr>
            <p:cNvPr id="71" name="Conector recto 70">
              <a:extLst>
                <a:ext uri="{FF2B5EF4-FFF2-40B4-BE49-F238E27FC236}">
                  <a16:creationId xmlns:a16="http://schemas.microsoft.com/office/drawing/2014/main" id="{54A050C4-F071-4440-B2EC-EEF79E301C42}"/>
                </a:ext>
              </a:extLst>
            </p:cNvPr>
            <p:cNvCxnSpPr>
              <a:cxnSpLocks/>
            </p:cNvCxnSpPr>
            <p:nvPr/>
          </p:nvCxnSpPr>
          <p:spPr>
            <a:xfrm>
              <a:off x="6374081" y="1905229"/>
              <a:ext cx="645530" cy="0"/>
            </a:xfrm>
            <a:prstGeom prst="line">
              <a:avLst/>
            </a:prstGeom>
            <a:ln w="28575">
              <a:solidFill>
                <a:srgbClr val="0EAFC3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2" name="Grupo 71">
            <a:extLst>
              <a:ext uri="{FF2B5EF4-FFF2-40B4-BE49-F238E27FC236}">
                <a16:creationId xmlns:a16="http://schemas.microsoft.com/office/drawing/2014/main" id="{EFDDA4C3-1946-4876-A557-FA6EBA743F1A}"/>
              </a:ext>
            </a:extLst>
          </p:cNvPr>
          <p:cNvGrpSpPr/>
          <p:nvPr/>
        </p:nvGrpSpPr>
        <p:grpSpPr>
          <a:xfrm>
            <a:off x="5881742" y="4530322"/>
            <a:ext cx="4488729" cy="751027"/>
            <a:chOff x="6186831" y="1355677"/>
            <a:chExt cx="6687510" cy="751027"/>
          </a:xfrm>
        </p:grpSpPr>
        <p:sp>
          <p:nvSpPr>
            <p:cNvPr id="73" name="Rectángulo 72">
              <a:extLst>
                <a:ext uri="{FF2B5EF4-FFF2-40B4-BE49-F238E27FC236}">
                  <a16:creationId xmlns:a16="http://schemas.microsoft.com/office/drawing/2014/main" id="{7434750C-7F0E-4C83-82B9-E69865F2BC71}"/>
                </a:ext>
              </a:extLst>
            </p:cNvPr>
            <p:cNvSpPr/>
            <p:nvPr/>
          </p:nvSpPr>
          <p:spPr>
            <a:xfrm>
              <a:off x="7208812" y="1457778"/>
              <a:ext cx="5484867" cy="523220"/>
            </a:xfrm>
            <a:prstGeom prst="rect">
              <a:avLst/>
            </a:prstGeom>
            <a:ln>
              <a:noFill/>
              <a:prstDash val="sysDash"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EC" sz="14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Pertenecer a grupo de “pobreza” o “extrema pobreza”, de acuerdo al Registro Social</a:t>
              </a:r>
            </a:p>
          </p:txBody>
        </p:sp>
        <p:sp>
          <p:nvSpPr>
            <p:cNvPr id="74" name="Rectángulo: esquinas redondeadas 73">
              <a:extLst>
                <a:ext uri="{FF2B5EF4-FFF2-40B4-BE49-F238E27FC236}">
                  <a16:creationId xmlns:a16="http://schemas.microsoft.com/office/drawing/2014/main" id="{23AD3085-4F29-4939-97A5-6940058163FD}"/>
                </a:ext>
              </a:extLst>
            </p:cNvPr>
            <p:cNvSpPr/>
            <p:nvPr/>
          </p:nvSpPr>
          <p:spPr>
            <a:xfrm>
              <a:off x="6986136" y="1355677"/>
              <a:ext cx="5888205" cy="751027"/>
            </a:xfrm>
            <a:prstGeom prst="roundRect">
              <a:avLst/>
            </a:prstGeom>
            <a:noFill/>
            <a:ln w="28575">
              <a:solidFill>
                <a:srgbClr val="0EAFC3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C"/>
            </a:p>
          </p:txBody>
        </p:sp>
        <p:cxnSp>
          <p:nvCxnSpPr>
            <p:cNvPr id="75" name="Conector recto 74">
              <a:extLst>
                <a:ext uri="{FF2B5EF4-FFF2-40B4-BE49-F238E27FC236}">
                  <a16:creationId xmlns:a16="http://schemas.microsoft.com/office/drawing/2014/main" id="{B724575F-2A36-4354-B9D2-4ADA425072F4}"/>
                </a:ext>
              </a:extLst>
            </p:cNvPr>
            <p:cNvCxnSpPr>
              <a:cxnSpLocks/>
            </p:cNvCxnSpPr>
            <p:nvPr/>
          </p:nvCxnSpPr>
          <p:spPr>
            <a:xfrm>
              <a:off x="6186831" y="1724749"/>
              <a:ext cx="799305" cy="0"/>
            </a:xfrm>
            <a:prstGeom prst="line">
              <a:avLst/>
            </a:prstGeom>
            <a:ln w="28575">
              <a:solidFill>
                <a:srgbClr val="0EAFC3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9" name="Rectángulo 98">
            <a:extLst>
              <a:ext uri="{FF2B5EF4-FFF2-40B4-BE49-F238E27FC236}">
                <a16:creationId xmlns:a16="http://schemas.microsoft.com/office/drawing/2014/main" id="{1F657F66-25FF-4431-B646-093B58B6C03B}"/>
              </a:ext>
            </a:extLst>
          </p:cNvPr>
          <p:cNvSpPr/>
          <p:nvPr/>
        </p:nvSpPr>
        <p:spPr>
          <a:xfrm>
            <a:off x="36" y="4191918"/>
            <a:ext cx="31403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C" b="1" dirty="0">
                <a:solidFill>
                  <a:srgbClr val="2D45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 </a:t>
            </a:r>
          </a:p>
          <a:p>
            <a:pPr algn="ctr"/>
            <a:r>
              <a:rPr lang="es-EC" b="1" dirty="0">
                <a:solidFill>
                  <a:srgbClr val="2D45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VULNERABILIDAD</a:t>
            </a:r>
          </a:p>
        </p:txBody>
      </p:sp>
      <p:grpSp>
        <p:nvGrpSpPr>
          <p:cNvPr id="27" name="Grupo 26">
            <a:extLst>
              <a:ext uri="{FF2B5EF4-FFF2-40B4-BE49-F238E27FC236}">
                <a16:creationId xmlns:a16="http://schemas.microsoft.com/office/drawing/2014/main" id="{3710F08D-BC8F-4C3F-AAE5-A91A456C34F9}"/>
              </a:ext>
            </a:extLst>
          </p:cNvPr>
          <p:cNvGrpSpPr/>
          <p:nvPr/>
        </p:nvGrpSpPr>
        <p:grpSpPr>
          <a:xfrm>
            <a:off x="718822" y="297341"/>
            <a:ext cx="9758854" cy="890673"/>
            <a:chOff x="1984584" y="504305"/>
            <a:chExt cx="9758854" cy="890673"/>
          </a:xfrm>
        </p:grpSpPr>
        <p:cxnSp>
          <p:nvCxnSpPr>
            <p:cNvPr id="28" name="Conector recto 27">
              <a:extLst>
                <a:ext uri="{FF2B5EF4-FFF2-40B4-BE49-F238E27FC236}">
                  <a16:creationId xmlns:a16="http://schemas.microsoft.com/office/drawing/2014/main" id="{1BC9098C-BB04-4BC6-831A-3579F420B009}"/>
                </a:ext>
              </a:extLst>
            </p:cNvPr>
            <p:cNvCxnSpPr>
              <a:cxnSpLocks noChangeAspect="1"/>
            </p:cNvCxnSpPr>
            <p:nvPr/>
          </p:nvCxnSpPr>
          <p:spPr>
            <a:xfrm flipV="1">
              <a:off x="7389681" y="1359033"/>
              <a:ext cx="4353757" cy="26878"/>
            </a:xfrm>
            <a:prstGeom prst="line">
              <a:avLst/>
            </a:prstGeom>
            <a:ln w="38100">
              <a:solidFill>
                <a:srgbClr val="2D459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Rectángulo 28">
              <a:extLst>
                <a:ext uri="{FF2B5EF4-FFF2-40B4-BE49-F238E27FC236}">
                  <a16:creationId xmlns:a16="http://schemas.microsoft.com/office/drawing/2014/main" id="{602624AE-A3CC-4D58-A26D-AD23883912A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984584" y="504305"/>
              <a:ext cx="5739686" cy="890673"/>
            </a:xfrm>
            <a:prstGeom prst="rect">
              <a:avLst/>
            </a:prstGeom>
            <a:solidFill>
              <a:srgbClr val="2D459D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EC" sz="2000" dirty="0">
                  <a:latin typeface="Arial" panose="020B0604020202020204" pitchFamily="34" charset="0"/>
                  <a:cs typeface="Arial" panose="020B0604020202020204" pitchFamily="34" charset="0"/>
                </a:rPr>
                <a:t>Becas TEC – Tercer nivel técnico y tecnológico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275098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9978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BD864E2B-EFCC-2B4E-A482-377A5780B615}"/>
              </a:ext>
            </a:extLst>
          </p:cNvPr>
          <p:cNvSpPr txBox="1"/>
          <p:nvPr/>
        </p:nvSpPr>
        <p:spPr>
          <a:xfrm>
            <a:off x="2651601" y="2773269"/>
            <a:ext cx="63106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9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Gracias</a:t>
            </a:r>
            <a:endParaRPr lang="es-EC" sz="9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D92C3E9D-1E1D-0A4F-8CD7-7250CA09E1BD}"/>
              </a:ext>
            </a:extLst>
          </p:cNvPr>
          <p:cNvSpPr txBox="1"/>
          <p:nvPr/>
        </p:nvSpPr>
        <p:spPr>
          <a:xfrm>
            <a:off x="195108" y="426075"/>
            <a:ext cx="47754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Secretaría de Educación Superior, Ciencia, Tecnología e Innovación</a:t>
            </a:r>
          </a:p>
        </p:txBody>
      </p:sp>
    </p:spTree>
    <p:extLst>
      <p:ext uri="{BB962C8B-B14F-4D97-AF65-F5344CB8AC3E}">
        <p14:creationId xmlns:p14="http://schemas.microsoft.com/office/powerpoint/2010/main" val="1050906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0710" y="5749779"/>
            <a:ext cx="2913933" cy="956782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0867"/>
            <a:ext cx="938801" cy="865926"/>
          </a:xfrm>
          <a:prstGeom prst="rect">
            <a:avLst/>
          </a:prstGeom>
        </p:spPr>
      </p:pic>
      <p:sp>
        <p:nvSpPr>
          <p:cNvPr id="28" name="CuadroTexto 27">
            <a:extLst>
              <a:ext uri="{FF2B5EF4-FFF2-40B4-BE49-F238E27FC236}">
                <a16:creationId xmlns:a16="http://schemas.microsoft.com/office/drawing/2014/main" id="{D92C3E9D-1E1D-0A4F-8CD7-7250CA09E1BD}"/>
              </a:ext>
            </a:extLst>
          </p:cNvPr>
          <p:cNvSpPr txBox="1"/>
          <p:nvPr/>
        </p:nvSpPr>
        <p:spPr>
          <a:xfrm>
            <a:off x="349220" y="6364538"/>
            <a:ext cx="50433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1200" dirty="0">
                <a:solidFill>
                  <a:srgbClr val="212D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Secretaría de Educación Superior, Ciencia, Tecnología e Innovación</a:t>
            </a:r>
          </a:p>
        </p:txBody>
      </p:sp>
      <p:grpSp>
        <p:nvGrpSpPr>
          <p:cNvPr id="51" name="Grupo 50"/>
          <p:cNvGrpSpPr/>
          <p:nvPr/>
        </p:nvGrpSpPr>
        <p:grpSpPr>
          <a:xfrm>
            <a:off x="2782128" y="1422563"/>
            <a:ext cx="4993826" cy="4430157"/>
            <a:chOff x="3865365" y="1446829"/>
            <a:chExt cx="4993826" cy="4430157"/>
          </a:xfrm>
        </p:grpSpPr>
        <p:sp>
          <p:nvSpPr>
            <p:cNvPr id="4" name="Rectángulo 3"/>
            <p:cNvSpPr/>
            <p:nvPr/>
          </p:nvSpPr>
          <p:spPr>
            <a:xfrm>
              <a:off x="4417063" y="2109375"/>
              <a:ext cx="4044468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EC" sz="14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Mujeres víctimas de violencia basada en género</a:t>
              </a:r>
              <a:endParaRPr lang="es-EC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" name="Rectángulo 4"/>
            <p:cNvSpPr/>
            <p:nvPr/>
          </p:nvSpPr>
          <p:spPr>
            <a:xfrm>
              <a:off x="4450580" y="2394913"/>
              <a:ext cx="3745901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EC" sz="14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Hijos e hijas de mujeres víctimas de </a:t>
              </a:r>
              <a:r>
                <a:rPr lang="es-EC" sz="1400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femicidio</a:t>
              </a:r>
              <a:r>
                <a:rPr lang="es-EC" sz="14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es-EC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Rectángulo 7"/>
            <p:cNvSpPr/>
            <p:nvPr/>
          </p:nvSpPr>
          <p:spPr>
            <a:xfrm>
              <a:off x="4432647" y="2918946"/>
              <a:ext cx="4426544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EC" sz="14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Personas con condición de  discapacidad permanente</a:t>
              </a:r>
              <a:endParaRPr lang="es-EC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Rectángulo 31"/>
            <p:cNvSpPr/>
            <p:nvPr/>
          </p:nvSpPr>
          <p:spPr>
            <a:xfrm>
              <a:off x="4417063" y="5001891"/>
              <a:ext cx="3767864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EC" sz="1400" dirty="0">
                  <a:latin typeface="Arial" panose="020B0604020202020204" pitchFamily="34" charset="0"/>
                  <a:cs typeface="Arial" panose="020B0604020202020204" pitchFamily="34" charset="0"/>
                </a:rPr>
                <a:t>Población ecuatoriana migrante retornada</a:t>
              </a:r>
            </a:p>
          </p:txBody>
        </p:sp>
        <p:sp>
          <p:nvSpPr>
            <p:cNvPr id="33" name="Rectángulo 32"/>
            <p:cNvSpPr/>
            <p:nvPr/>
          </p:nvSpPr>
          <p:spPr>
            <a:xfrm>
              <a:off x="4417063" y="4647352"/>
              <a:ext cx="3647112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EC" sz="14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Situación de escasos recursos </a:t>
              </a:r>
              <a:endParaRPr lang="es-EC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Rectángulo 33"/>
            <p:cNvSpPr/>
            <p:nvPr/>
          </p:nvSpPr>
          <p:spPr>
            <a:xfrm>
              <a:off x="4427254" y="5418498"/>
              <a:ext cx="3034577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EC" sz="14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Pueblos y nacionalidades</a:t>
              </a:r>
              <a:endParaRPr lang="es-EC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Rectángulo 34"/>
            <p:cNvSpPr/>
            <p:nvPr/>
          </p:nvSpPr>
          <p:spPr>
            <a:xfrm>
              <a:off x="4450580" y="3741573"/>
              <a:ext cx="2867360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EC" sz="14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Deportistas de alto rendimiento </a:t>
              </a:r>
              <a:endParaRPr lang="es-EC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" name="Rectángulo 35"/>
            <p:cNvSpPr/>
            <p:nvPr/>
          </p:nvSpPr>
          <p:spPr>
            <a:xfrm>
              <a:off x="4450580" y="3415420"/>
              <a:ext cx="2695814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EC" sz="14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Héroes y heroínas nacionales</a:t>
              </a:r>
            </a:p>
          </p:txBody>
        </p:sp>
        <p:sp>
          <p:nvSpPr>
            <p:cNvPr id="37" name="Rectángulo redondeado 36"/>
            <p:cNvSpPr/>
            <p:nvPr/>
          </p:nvSpPr>
          <p:spPr>
            <a:xfrm>
              <a:off x="3865365" y="1446829"/>
              <a:ext cx="498492" cy="4430157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s-EC" sz="2000" dirty="0">
                  <a:latin typeface="Arial" panose="020B0604020202020204" pitchFamily="34" charset="0"/>
                  <a:cs typeface="Arial" panose="020B0604020202020204" pitchFamily="34" charset="0"/>
                </a:rPr>
                <a:t>Componentes</a:t>
              </a:r>
            </a:p>
          </p:txBody>
        </p:sp>
        <p:sp>
          <p:nvSpPr>
            <p:cNvPr id="38" name="Rectángulo 37"/>
            <p:cNvSpPr/>
            <p:nvPr/>
          </p:nvSpPr>
          <p:spPr>
            <a:xfrm>
              <a:off x="4487047" y="1542287"/>
              <a:ext cx="1255244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EC" b="1" dirty="0">
                  <a:solidFill>
                    <a:srgbClr val="2D459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POR LEY</a:t>
              </a:r>
            </a:p>
          </p:txBody>
        </p:sp>
        <p:cxnSp>
          <p:nvCxnSpPr>
            <p:cNvPr id="40" name="Conector recto 39"/>
            <p:cNvCxnSpPr/>
            <p:nvPr/>
          </p:nvCxnSpPr>
          <p:spPr>
            <a:xfrm flipV="1">
              <a:off x="4559242" y="1884050"/>
              <a:ext cx="3687689" cy="17582"/>
            </a:xfrm>
            <a:prstGeom prst="line">
              <a:avLst/>
            </a:prstGeom>
            <a:ln w="476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Rectángulo 41"/>
            <p:cNvSpPr/>
            <p:nvPr/>
          </p:nvSpPr>
          <p:spPr>
            <a:xfrm>
              <a:off x="4467560" y="4164335"/>
              <a:ext cx="3140375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EC" b="1" dirty="0">
                  <a:solidFill>
                    <a:srgbClr val="2D459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POR VULNERABILIDAD</a:t>
              </a:r>
            </a:p>
          </p:txBody>
        </p:sp>
        <p:cxnSp>
          <p:nvCxnSpPr>
            <p:cNvPr id="43" name="Conector recto 42"/>
            <p:cNvCxnSpPr/>
            <p:nvPr/>
          </p:nvCxnSpPr>
          <p:spPr>
            <a:xfrm flipV="1">
              <a:off x="4531608" y="4497036"/>
              <a:ext cx="3687689" cy="17582"/>
            </a:xfrm>
            <a:prstGeom prst="line">
              <a:avLst/>
            </a:prstGeom>
            <a:ln w="476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Grupo 51"/>
          <p:cNvGrpSpPr/>
          <p:nvPr/>
        </p:nvGrpSpPr>
        <p:grpSpPr>
          <a:xfrm>
            <a:off x="7634342" y="1451208"/>
            <a:ext cx="3032152" cy="2525970"/>
            <a:chOff x="8962894" y="1469141"/>
            <a:chExt cx="3032152" cy="2525970"/>
          </a:xfrm>
        </p:grpSpPr>
        <p:sp>
          <p:nvSpPr>
            <p:cNvPr id="44" name="Rectángulo redondeado 43"/>
            <p:cNvSpPr/>
            <p:nvPr/>
          </p:nvSpPr>
          <p:spPr>
            <a:xfrm>
              <a:off x="8962894" y="1469141"/>
              <a:ext cx="498492" cy="2525970"/>
            </a:xfrm>
            <a:prstGeom prst="roundRect">
              <a:avLst/>
            </a:prstGeom>
            <a:solidFill>
              <a:srgbClr val="C5E0B4"/>
            </a:solidFill>
            <a:ln>
              <a:solidFill>
                <a:srgbClr val="C5E0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s-EC" sz="2000" dirty="0">
                  <a:latin typeface="Arial" panose="020B0604020202020204" pitchFamily="34" charset="0"/>
                  <a:cs typeface="Arial" panose="020B0604020202020204" pitchFamily="34" charset="0"/>
                </a:rPr>
                <a:t>Áreas</a:t>
              </a:r>
            </a:p>
          </p:txBody>
        </p:sp>
        <p:sp>
          <p:nvSpPr>
            <p:cNvPr id="45" name="Rectángulo 44"/>
            <p:cNvSpPr/>
            <p:nvPr/>
          </p:nvSpPr>
          <p:spPr>
            <a:xfrm>
              <a:off x="9625604" y="1689092"/>
              <a:ext cx="2369442" cy="203132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EC" sz="1400" dirty="0">
                  <a:latin typeface="Arial" panose="020B0604020202020204" pitchFamily="34" charset="0"/>
                  <a:cs typeface="Arial" panose="020B0604020202020204" pitchFamily="34" charset="0"/>
                </a:rPr>
                <a:t>Ciencias naturales, matemáticas y estadística.</a:t>
              </a:r>
            </a:p>
            <a:p>
              <a:r>
                <a:rPr lang="es-EC" sz="1400" dirty="0">
                  <a:latin typeface="Arial" panose="020B0604020202020204" pitchFamily="34" charset="0"/>
                  <a:cs typeface="Arial" panose="020B0604020202020204" pitchFamily="34" charset="0"/>
                </a:rPr>
                <a:t>Ingeniería industria y construcción.</a:t>
              </a:r>
            </a:p>
            <a:p>
              <a:r>
                <a:rPr lang="es-EC" sz="1400" dirty="0">
                  <a:latin typeface="Arial" panose="020B0604020202020204" pitchFamily="34" charset="0"/>
                  <a:cs typeface="Arial" panose="020B0604020202020204" pitchFamily="34" charset="0"/>
                </a:rPr>
                <a:t>Agricultura silvicultura pesca y veterinaria.</a:t>
              </a:r>
            </a:p>
            <a:p>
              <a:r>
                <a:rPr lang="es-EC" sz="1400" dirty="0">
                  <a:latin typeface="Arial" panose="020B0604020202020204" pitchFamily="34" charset="0"/>
                  <a:cs typeface="Arial" panose="020B0604020202020204" pitchFamily="34" charset="0"/>
                </a:rPr>
                <a:t>Salud y bienestar.</a:t>
              </a:r>
            </a:p>
            <a:p>
              <a:r>
                <a:rPr lang="es-EC" sz="1400" dirty="0">
                  <a:latin typeface="Arial" panose="020B0604020202020204" pitchFamily="34" charset="0"/>
                  <a:cs typeface="Arial" panose="020B0604020202020204" pitchFamily="34" charset="0"/>
                </a:rPr>
                <a:t>Servicios.</a:t>
              </a:r>
            </a:p>
            <a:p>
              <a:r>
                <a:rPr lang="es-EC" sz="1400" dirty="0">
                  <a:latin typeface="Arial" panose="020B0604020202020204" pitchFamily="34" charset="0"/>
                  <a:cs typeface="Arial" panose="020B0604020202020204" pitchFamily="34" charset="0"/>
                </a:rPr>
                <a:t>Educación.</a:t>
              </a:r>
            </a:p>
          </p:txBody>
        </p:sp>
      </p:grpSp>
      <p:grpSp>
        <p:nvGrpSpPr>
          <p:cNvPr id="56" name="Grupo 55"/>
          <p:cNvGrpSpPr/>
          <p:nvPr/>
        </p:nvGrpSpPr>
        <p:grpSpPr>
          <a:xfrm>
            <a:off x="7653521" y="4131175"/>
            <a:ext cx="3012973" cy="1750190"/>
            <a:chOff x="8937670" y="4065814"/>
            <a:chExt cx="3012973" cy="1750190"/>
          </a:xfrm>
        </p:grpSpPr>
        <p:sp>
          <p:nvSpPr>
            <p:cNvPr id="54" name="Rectángulo redondeado 53"/>
            <p:cNvSpPr/>
            <p:nvPr/>
          </p:nvSpPr>
          <p:spPr>
            <a:xfrm>
              <a:off x="8937670" y="4065814"/>
              <a:ext cx="498492" cy="1750190"/>
            </a:xfrm>
            <a:prstGeom prst="roundRect">
              <a:avLst/>
            </a:prstGeom>
            <a:solidFill>
              <a:srgbClr val="0EAFC3"/>
            </a:solidFill>
            <a:ln>
              <a:solidFill>
                <a:srgbClr val="0EAFC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s-EC" dirty="0">
                  <a:latin typeface="Arial" panose="020B0604020202020204" pitchFamily="34" charset="0"/>
                  <a:cs typeface="Arial" panose="020B0604020202020204" pitchFamily="34" charset="0"/>
                </a:rPr>
                <a:t>Financiamiento</a:t>
              </a:r>
            </a:p>
          </p:txBody>
        </p:sp>
        <p:sp>
          <p:nvSpPr>
            <p:cNvPr id="55" name="Rectángulo 54"/>
            <p:cNvSpPr/>
            <p:nvPr/>
          </p:nvSpPr>
          <p:spPr>
            <a:xfrm>
              <a:off x="9581201" y="4275974"/>
              <a:ext cx="2369442" cy="116955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EC" sz="1400" b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 salario básico mensual </a:t>
              </a:r>
              <a:r>
                <a:rPr lang="es-EC" sz="14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por un periodo académico ordinario, durante el año 2022 (</a:t>
              </a:r>
              <a:r>
                <a:rPr lang="es-EC" sz="1400" b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 meses</a:t>
              </a:r>
              <a:r>
                <a:rPr lang="es-EC" sz="14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).</a:t>
              </a:r>
            </a:p>
          </p:txBody>
        </p:sp>
      </p:grpSp>
      <p:pic>
        <p:nvPicPr>
          <p:cNvPr id="39" name="Imagen 38" descr="Icono Estudiante Dibujo - Gráficos vectoriales gratis en Pixabay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526" y="2496579"/>
            <a:ext cx="1604395" cy="202955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41" name="Grupo 40">
            <a:extLst>
              <a:ext uri="{FF2B5EF4-FFF2-40B4-BE49-F238E27FC236}">
                <a16:creationId xmlns:a16="http://schemas.microsoft.com/office/drawing/2014/main" id="{7181B33C-3EDC-40E5-A6D5-04F4ECD397A3}"/>
              </a:ext>
            </a:extLst>
          </p:cNvPr>
          <p:cNvGrpSpPr/>
          <p:nvPr/>
        </p:nvGrpSpPr>
        <p:grpSpPr>
          <a:xfrm>
            <a:off x="625352" y="260054"/>
            <a:ext cx="9758854" cy="890673"/>
            <a:chOff x="1984584" y="504305"/>
            <a:chExt cx="9758854" cy="890673"/>
          </a:xfrm>
        </p:grpSpPr>
        <p:cxnSp>
          <p:nvCxnSpPr>
            <p:cNvPr id="53" name="Conector recto 52">
              <a:extLst>
                <a:ext uri="{FF2B5EF4-FFF2-40B4-BE49-F238E27FC236}">
                  <a16:creationId xmlns:a16="http://schemas.microsoft.com/office/drawing/2014/main" id="{6C744EF6-77D5-48DF-8FD1-389BF5C4AA4D}"/>
                </a:ext>
              </a:extLst>
            </p:cNvPr>
            <p:cNvCxnSpPr>
              <a:cxnSpLocks noChangeAspect="1"/>
            </p:cNvCxnSpPr>
            <p:nvPr/>
          </p:nvCxnSpPr>
          <p:spPr>
            <a:xfrm flipV="1">
              <a:off x="7389681" y="1359033"/>
              <a:ext cx="4353757" cy="26878"/>
            </a:xfrm>
            <a:prstGeom prst="line">
              <a:avLst/>
            </a:prstGeom>
            <a:ln w="38100">
              <a:solidFill>
                <a:srgbClr val="2D459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Rectángulo 56">
              <a:extLst>
                <a:ext uri="{FF2B5EF4-FFF2-40B4-BE49-F238E27FC236}">
                  <a16:creationId xmlns:a16="http://schemas.microsoft.com/office/drawing/2014/main" id="{32AF8936-70BD-4C75-8B2F-844D68DAAFC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984584" y="504305"/>
              <a:ext cx="5739686" cy="890673"/>
            </a:xfrm>
            <a:prstGeom prst="rect">
              <a:avLst/>
            </a:prstGeom>
            <a:solidFill>
              <a:srgbClr val="2D459D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EC" sz="2000" dirty="0">
                  <a:latin typeface="Arial" panose="020B0604020202020204" pitchFamily="34" charset="0"/>
                  <a:cs typeface="Arial" panose="020B0604020202020204" pitchFamily="34" charset="0"/>
                </a:rPr>
                <a:t>Ayudas económicas para el fortalecimiento de:</a:t>
              </a:r>
            </a:p>
            <a:p>
              <a:r>
                <a:rPr lang="es-EC" sz="2000" dirty="0">
                  <a:latin typeface="Arial" panose="020B0604020202020204" pitchFamily="34" charset="0"/>
                  <a:cs typeface="Arial" panose="020B0604020202020204" pitchFamily="34" charset="0"/>
                </a:rPr>
                <a:t>Tercer nivel técnico tecnológico.</a:t>
              </a:r>
            </a:p>
            <a:p>
              <a:r>
                <a:rPr lang="es-EC" sz="2000" dirty="0">
                  <a:latin typeface="Arial" panose="020B0604020202020204" pitchFamily="34" charset="0"/>
                  <a:cs typeface="Arial" panose="020B0604020202020204" pitchFamily="34" charset="0"/>
                </a:rPr>
                <a:t>Tercer nivel de grado.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47947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0710" y="5749779"/>
            <a:ext cx="2913933" cy="956782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0867"/>
            <a:ext cx="938801" cy="865926"/>
          </a:xfrm>
          <a:prstGeom prst="rect">
            <a:avLst/>
          </a:prstGeom>
        </p:spPr>
      </p:pic>
      <p:sp>
        <p:nvSpPr>
          <p:cNvPr id="28" name="CuadroTexto 27">
            <a:extLst>
              <a:ext uri="{FF2B5EF4-FFF2-40B4-BE49-F238E27FC236}">
                <a16:creationId xmlns:a16="http://schemas.microsoft.com/office/drawing/2014/main" id="{D92C3E9D-1E1D-0A4F-8CD7-7250CA09E1BD}"/>
              </a:ext>
            </a:extLst>
          </p:cNvPr>
          <p:cNvSpPr txBox="1"/>
          <p:nvPr/>
        </p:nvSpPr>
        <p:spPr>
          <a:xfrm>
            <a:off x="349220" y="6364538"/>
            <a:ext cx="50433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1200" dirty="0">
                <a:solidFill>
                  <a:srgbClr val="212D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Secretaría de Educación Superior, Ciencia, Tecnología e Innovación</a:t>
            </a:r>
          </a:p>
        </p:txBody>
      </p:sp>
      <p:pic>
        <p:nvPicPr>
          <p:cNvPr id="10" name="Imagen 9" descr="Documentos papel hoja dibujos animados | Vector Premium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381" y="2576306"/>
            <a:ext cx="2142562" cy="1827252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ángulo 3"/>
          <p:cNvSpPr/>
          <p:nvPr/>
        </p:nvSpPr>
        <p:spPr>
          <a:xfrm>
            <a:off x="3740160" y="1879958"/>
            <a:ext cx="664404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EC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 pe</a:t>
            </a:r>
            <a:r>
              <a:rPr lang="es-ES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rsona</a:t>
            </a:r>
            <a:r>
              <a:rPr lang="es-ES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natural en goce de derechos de participación ciudadana en el Ecuador.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es-EC" sz="1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EC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Contar con certificado de ser estudiante regular o estar cursando estudios, emitido y firmado por la institución de educación. </a:t>
            </a:r>
            <a:endParaRPr lang="es-EC" sz="1600" u="sng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es-EC" sz="1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 indent="-285750" algn="just">
              <a:buFont typeface="Wingdings" panose="05000000000000000000" pitchFamily="2" charset="2"/>
              <a:buChar char="ü"/>
            </a:pPr>
            <a:r>
              <a:rPr lang="es-EC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Fecha de inicio y culminación del programa 	de estudios.</a:t>
            </a:r>
          </a:p>
          <a:p>
            <a:pPr marL="1200150" lvl="2" indent="-285750" algn="just">
              <a:buFont typeface="Wingdings" panose="05000000000000000000" pitchFamily="2" charset="2"/>
              <a:buChar char="ü"/>
            </a:pPr>
            <a:r>
              <a:rPr lang="es-EC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Nombre del programa de estudios (carrera).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es-EC" sz="1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EC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contar con título académico del mismo nivel de formación.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es-EC" sz="1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EC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mantener obligaciones vencidas con instituciones del sector público.</a:t>
            </a:r>
          </a:p>
        </p:txBody>
      </p:sp>
      <p:grpSp>
        <p:nvGrpSpPr>
          <p:cNvPr id="15" name="Grupo 14">
            <a:extLst>
              <a:ext uri="{FF2B5EF4-FFF2-40B4-BE49-F238E27FC236}">
                <a16:creationId xmlns:a16="http://schemas.microsoft.com/office/drawing/2014/main" id="{4FCFCCCA-9DE7-439D-BDEC-525341AD85D7}"/>
              </a:ext>
            </a:extLst>
          </p:cNvPr>
          <p:cNvGrpSpPr/>
          <p:nvPr/>
        </p:nvGrpSpPr>
        <p:grpSpPr>
          <a:xfrm>
            <a:off x="625352" y="260054"/>
            <a:ext cx="9758854" cy="890673"/>
            <a:chOff x="1984584" y="504305"/>
            <a:chExt cx="9758854" cy="890673"/>
          </a:xfrm>
        </p:grpSpPr>
        <p:cxnSp>
          <p:nvCxnSpPr>
            <p:cNvPr id="16" name="Conector recto 15">
              <a:extLst>
                <a:ext uri="{FF2B5EF4-FFF2-40B4-BE49-F238E27FC236}">
                  <a16:creationId xmlns:a16="http://schemas.microsoft.com/office/drawing/2014/main" id="{0BE4F686-40AD-4488-9DBB-4F770A9E180B}"/>
                </a:ext>
              </a:extLst>
            </p:cNvPr>
            <p:cNvCxnSpPr>
              <a:cxnSpLocks noChangeAspect="1"/>
            </p:cNvCxnSpPr>
            <p:nvPr/>
          </p:nvCxnSpPr>
          <p:spPr>
            <a:xfrm flipV="1">
              <a:off x="7389681" y="1359033"/>
              <a:ext cx="4353757" cy="26878"/>
            </a:xfrm>
            <a:prstGeom prst="line">
              <a:avLst/>
            </a:prstGeom>
            <a:ln w="38100">
              <a:solidFill>
                <a:srgbClr val="2D459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ectángulo 16">
              <a:extLst>
                <a:ext uri="{FF2B5EF4-FFF2-40B4-BE49-F238E27FC236}">
                  <a16:creationId xmlns:a16="http://schemas.microsoft.com/office/drawing/2014/main" id="{5B9FCD70-4CC5-483B-9718-55413B6973F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984584" y="504305"/>
              <a:ext cx="5739686" cy="890673"/>
            </a:xfrm>
            <a:prstGeom prst="rect">
              <a:avLst/>
            </a:prstGeom>
            <a:solidFill>
              <a:srgbClr val="2D459D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EC" sz="2000" dirty="0">
                  <a:latin typeface="Arial" panose="020B0604020202020204" pitchFamily="34" charset="0"/>
                  <a:cs typeface="Arial" panose="020B0604020202020204" pitchFamily="34" charset="0"/>
                </a:rPr>
                <a:t>Ayudas económicas para el fortalecimiento de:</a:t>
              </a:r>
            </a:p>
            <a:p>
              <a:r>
                <a:rPr lang="es-EC" sz="2000" dirty="0">
                  <a:latin typeface="Arial" panose="020B0604020202020204" pitchFamily="34" charset="0"/>
                  <a:cs typeface="Arial" panose="020B0604020202020204" pitchFamily="34" charset="0"/>
                </a:rPr>
                <a:t>Tercer nivel técnico tecnológico.</a:t>
              </a:r>
            </a:p>
            <a:p>
              <a:r>
                <a:rPr lang="es-EC" sz="2000" dirty="0">
                  <a:latin typeface="Arial" panose="020B0604020202020204" pitchFamily="34" charset="0"/>
                  <a:cs typeface="Arial" panose="020B0604020202020204" pitchFamily="34" charset="0"/>
                </a:rPr>
                <a:t>Tercer nivel de grado.</a:t>
              </a:r>
            </a:p>
          </p:txBody>
        </p:sp>
      </p:grpSp>
      <p:sp>
        <p:nvSpPr>
          <p:cNvPr id="18" name="Rectángulo redondeado 36">
            <a:extLst>
              <a:ext uri="{FF2B5EF4-FFF2-40B4-BE49-F238E27FC236}">
                <a16:creationId xmlns:a16="http://schemas.microsoft.com/office/drawing/2014/main" id="{6BE4C773-C9EF-4D1F-B70B-C6BB725F266E}"/>
              </a:ext>
            </a:extLst>
          </p:cNvPr>
          <p:cNvSpPr/>
          <p:nvPr/>
        </p:nvSpPr>
        <p:spPr>
          <a:xfrm>
            <a:off x="2782128" y="1422563"/>
            <a:ext cx="498492" cy="4430157"/>
          </a:xfrm>
          <a:prstGeom prst="roundRect">
            <a:avLst/>
          </a:prstGeom>
          <a:solidFill>
            <a:srgbClr val="C5E0B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EC" sz="2000" dirty="0">
                <a:latin typeface="Arial" panose="020B0604020202020204" pitchFamily="34" charset="0"/>
                <a:cs typeface="Arial" panose="020B0604020202020204" pitchFamily="34" charset="0"/>
              </a:rPr>
              <a:t>Requisitos generales</a:t>
            </a:r>
          </a:p>
        </p:txBody>
      </p:sp>
    </p:spTree>
    <p:extLst>
      <p:ext uri="{BB962C8B-B14F-4D97-AF65-F5344CB8AC3E}">
        <p14:creationId xmlns:p14="http://schemas.microsoft.com/office/powerpoint/2010/main" val="1183533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0710" y="5749779"/>
            <a:ext cx="2913933" cy="956782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0867"/>
            <a:ext cx="938801" cy="865926"/>
          </a:xfrm>
          <a:prstGeom prst="rect">
            <a:avLst/>
          </a:prstGeom>
        </p:spPr>
      </p:pic>
      <p:sp>
        <p:nvSpPr>
          <p:cNvPr id="36" name="Rectángulo 35"/>
          <p:cNvSpPr/>
          <p:nvPr/>
        </p:nvSpPr>
        <p:spPr>
          <a:xfrm>
            <a:off x="5343676" y="6265297"/>
            <a:ext cx="3849996" cy="230832"/>
          </a:xfrm>
          <a:prstGeom prst="rect">
            <a:avLst/>
          </a:prstGeom>
          <a:ln>
            <a:noFill/>
            <a:prstDash val="sysDash"/>
          </a:ln>
        </p:spPr>
        <p:txBody>
          <a:bodyPr wrap="square">
            <a:spAutoFit/>
          </a:bodyPr>
          <a:lstStyle/>
          <a:p>
            <a:r>
              <a:rPr lang="es-EC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En caso de muerte del héroe o heroína. La beca será para familiares</a:t>
            </a:r>
            <a:endParaRPr lang="es-EC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D92C3E9D-1E1D-0A4F-8CD7-7250CA09E1BD}"/>
              </a:ext>
            </a:extLst>
          </p:cNvPr>
          <p:cNvSpPr txBox="1"/>
          <p:nvPr/>
        </p:nvSpPr>
        <p:spPr>
          <a:xfrm>
            <a:off x="349220" y="6364538"/>
            <a:ext cx="50433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1200" dirty="0">
                <a:solidFill>
                  <a:srgbClr val="212D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Secretaría de Educación Superior, Ciencia, Tecnología e Innovación</a:t>
            </a:r>
          </a:p>
        </p:txBody>
      </p:sp>
      <p:grpSp>
        <p:nvGrpSpPr>
          <p:cNvPr id="42" name="Grupo 41">
            <a:extLst>
              <a:ext uri="{FF2B5EF4-FFF2-40B4-BE49-F238E27FC236}">
                <a16:creationId xmlns:a16="http://schemas.microsoft.com/office/drawing/2014/main" id="{C808A80B-16C4-46FD-9D7E-F2727A4B0347}"/>
              </a:ext>
            </a:extLst>
          </p:cNvPr>
          <p:cNvGrpSpPr/>
          <p:nvPr/>
        </p:nvGrpSpPr>
        <p:grpSpPr>
          <a:xfrm>
            <a:off x="625352" y="260054"/>
            <a:ext cx="9758854" cy="890673"/>
            <a:chOff x="1984584" y="504305"/>
            <a:chExt cx="9758854" cy="890673"/>
          </a:xfrm>
        </p:grpSpPr>
        <p:cxnSp>
          <p:nvCxnSpPr>
            <p:cNvPr id="53" name="Conector recto 52">
              <a:extLst>
                <a:ext uri="{FF2B5EF4-FFF2-40B4-BE49-F238E27FC236}">
                  <a16:creationId xmlns:a16="http://schemas.microsoft.com/office/drawing/2014/main" id="{02F6F129-52B0-4119-B95E-BD346C554758}"/>
                </a:ext>
              </a:extLst>
            </p:cNvPr>
            <p:cNvCxnSpPr>
              <a:cxnSpLocks noChangeAspect="1"/>
            </p:cNvCxnSpPr>
            <p:nvPr/>
          </p:nvCxnSpPr>
          <p:spPr>
            <a:xfrm flipV="1">
              <a:off x="7389681" y="1359033"/>
              <a:ext cx="4353757" cy="26878"/>
            </a:xfrm>
            <a:prstGeom prst="line">
              <a:avLst/>
            </a:prstGeom>
            <a:ln w="38100">
              <a:solidFill>
                <a:srgbClr val="2D459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Rectángulo 53">
              <a:extLst>
                <a:ext uri="{FF2B5EF4-FFF2-40B4-BE49-F238E27FC236}">
                  <a16:creationId xmlns:a16="http://schemas.microsoft.com/office/drawing/2014/main" id="{2C4F2901-47A6-4FDF-9679-94D3B75A478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984584" y="504305"/>
              <a:ext cx="5739686" cy="890673"/>
            </a:xfrm>
            <a:prstGeom prst="rect">
              <a:avLst/>
            </a:prstGeom>
            <a:solidFill>
              <a:srgbClr val="2D459D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EC" sz="2000" dirty="0">
                  <a:latin typeface="Arial" panose="020B0604020202020204" pitchFamily="34" charset="0"/>
                  <a:cs typeface="Arial" panose="020B0604020202020204" pitchFamily="34" charset="0"/>
                </a:rPr>
                <a:t>Ayudas económicas para el fortalecimiento de:</a:t>
              </a:r>
            </a:p>
            <a:p>
              <a:r>
                <a:rPr lang="es-EC" sz="2000" dirty="0">
                  <a:latin typeface="Arial" panose="020B0604020202020204" pitchFamily="34" charset="0"/>
                  <a:cs typeface="Arial" panose="020B0604020202020204" pitchFamily="34" charset="0"/>
                </a:rPr>
                <a:t>Tercer nivel técnico tecnológico.</a:t>
              </a:r>
            </a:p>
            <a:p>
              <a:r>
                <a:rPr lang="es-EC" sz="2000" dirty="0">
                  <a:latin typeface="Arial" panose="020B0604020202020204" pitchFamily="34" charset="0"/>
                  <a:cs typeface="Arial" panose="020B0604020202020204" pitchFamily="34" charset="0"/>
                </a:rPr>
                <a:t>Tercer nivel de grado.</a:t>
              </a:r>
            </a:p>
          </p:txBody>
        </p:sp>
      </p:grpSp>
      <p:sp>
        <p:nvSpPr>
          <p:cNvPr id="55" name="Rectángulo redondeado 36">
            <a:extLst>
              <a:ext uri="{FF2B5EF4-FFF2-40B4-BE49-F238E27FC236}">
                <a16:creationId xmlns:a16="http://schemas.microsoft.com/office/drawing/2014/main" id="{B26C9732-B58F-44DD-A086-9B2B6F52551F}"/>
              </a:ext>
            </a:extLst>
          </p:cNvPr>
          <p:cNvSpPr/>
          <p:nvPr/>
        </p:nvSpPr>
        <p:spPr>
          <a:xfrm>
            <a:off x="2782128" y="1422563"/>
            <a:ext cx="498492" cy="4430157"/>
          </a:xfrm>
          <a:prstGeom prst="roundRect">
            <a:avLst/>
          </a:prstGeom>
          <a:solidFill>
            <a:srgbClr val="C5E0B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EC" sz="2000" dirty="0">
                <a:latin typeface="Arial" panose="020B0604020202020204" pitchFamily="34" charset="0"/>
                <a:cs typeface="Arial" panose="020B0604020202020204" pitchFamily="34" charset="0"/>
              </a:rPr>
              <a:t>Requisitos por componente</a:t>
            </a:r>
          </a:p>
        </p:txBody>
      </p:sp>
      <p:pic>
        <p:nvPicPr>
          <p:cNvPr id="56" name="Imagen 55" descr="Documentos papel hoja dibujos animados | Vector Premium">
            <a:extLst>
              <a:ext uri="{FF2B5EF4-FFF2-40B4-BE49-F238E27FC236}">
                <a16:creationId xmlns:a16="http://schemas.microsoft.com/office/drawing/2014/main" id="{B364CF4D-C97B-4674-8A1A-C8C1FB23371F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381" y="2431922"/>
            <a:ext cx="2142562" cy="1827252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Rectángulo 58">
            <a:extLst>
              <a:ext uri="{FF2B5EF4-FFF2-40B4-BE49-F238E27FC236}">
                <a16:creationId xmlns:a16="http://schemas.microsoft.com/office/drawing/2014/main" id="{A991B0A9-AD6F-4FED-8568-D05E63E3C0CE}"/>
              </a:ext>
            </a:extLst>
          </p:cNvPr>
          <p:cNvSpPr/>
          <p:nvPr/>
        </p:nvSpPr>
        <p:spPr>
          <a:xfrm>
            <a:off x="3333826" y="1519605"/>
            <a:ext cx="30312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C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Mujeres víctimas de violencia basada en género</a:t>
            </a:r>
            <a:endParaRPr lang="es-EC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Rectángulo 59">
            <a:extLst>
              <a:ext uri="{FF2B5EF4-FFF2-40B4-BE49-F238E27FC236}">
                <a16:creationId xmlns:a16="http://schemas.microsoft.com/office/drawing/2014/main" id="{220A1478-DA5E-4978-8D07-B6F64EE96BB2}"/>
              </a:ext>
            </a:extLst>
          </p:cNvPr>
          <p:cNvSpPr/>
          <p:nvPr/>
        </p:nvSpPr>
        <p:spPr>
          <a:xfrm>
            <a:off x="3367344" y="2322511"/>
            <a:ext cx="26631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C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Hijos e hijas de mujeres víctimas de </a:t>
            </a:r>
            <a:r>
              <a:rPr lang="es-EC" sz="1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femicidio</a:t>
            </a:r>
            <a:r>
              <a:rPr lang="es-EC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EC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Rectángulo 60">
            <a:extLst>
              <a:ext uri="{FF2B5EF4-FFF2-40B4-BE49-F238E27FC236}">
                <a16:creationId xmlns:a16="http://schemas.microsoft.com/office/drawing/2014/main" id="{E26900E4-7BAB-4A8F-93FC-0DE01BD0536D}"/>
              </a:ext>
            </a:extLst>
          </p:cNvPr>
          <p:cNvSpPr/>
          <p:nvPr/>
        </p:nvSpPr>
        <p:spPr>
          <a:xfrm>
            <a:off x="3349410" y="3195475"/>
            <a:ext cx="30156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C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Personas con condición de  discapacidad permanente</a:t>
            </a:r>
            <a:endParaRPr lang="es-EC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Rectángulo 61">
            <a:extLst>
              <a:ext uri="{FF2B5EF4-FFF2-40B4-BE49-F238E27FC236}">
                <a16:creationId xmlns:a16="http://schemas.microsoft.com/office/drawing/2014/main" id="{48624FEF-B227-4292-AB38-6AE03530CC9D}"/>
              </a:ext>
            </a:extLst>
          </p:cNvPr>
          <p:cNvSpPr/>
          <p:nvPr/>
        </p:nvSpPr>
        <p:spPr>
          <a:xfrm>
            <a:off x="3266885" y="5053672"/>
            <a:ext cx="286736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C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Deportistas de alto rendimiento </a:t>
            </a:r>
            <a:endParaRPr lang="es-EC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Rectángulo 62">
            <a:extLst>
              <a:ext uri="{FF2B5EF4-FFF2-40B4-BE49-F238E27FC236}">
                <a16:creationId xmlns:a16="http://schemas.microsoft.com/office/drawing/2014/main" id="{9EB21D40-C788-45C8-801D-9F6A405556F8}"/>
              </a:ext>
            </a:extLst>
          </p:cNvPr>
          <p:cNvSpPr/>
          <p:nvPr/>
        </p:nvSpPr>
        <p:spPr>
          <a:xfrm>
            <a:off x="3367343" y="4209294"/>
            <a:ext cx="269581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C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Héroes y heroínas nacionales</a:t>
            </a:r>
          </a:p>
        </p:txBody>
      </p:sp>
      <p:grpSp>
        <p:nvGrpSpPr>
          <p:cNvPr id="5" name="Grupo 4">
            <a:extLst>
              <a:ext uri="{FF2B5EF4-FFF2-40B4-BE49-F238E27FC236}">
                <a16:creationId xmlns:a16="http://schemas.microsoft.com/office/drawing/2014/main" id="{E9F1058C-79CA-49E6-97F0-6B52C4626E02}"/>
              </a:ext>
            </a:extLst>
          </p:cNvPr>
          <p:cNvGrpSpPr/>
          <p:nvPr/>
        </p:nvGrpSpPr>
        <p:grpSpPr>
          <a:xfrm>
            <a:off x="5895474" y="1413502"/>
            <a:ext cx="4488731" cy="632589"/>
            <a:chOff x="6482195" y="1355678"/>
            <a:chExt cx="5568163" cy="632589"/>
          </a:xfrm>
        </p:grpSpPr>
        <p:sp>
          <p:nvSpPr>
            <p:cNvPr id="20" name="Rectángulo 19"/>
            <p:cNvSpPr/>
            <p:nvPr/>
          </p:nvSpPr>
          <p:spPr>
            <a:xfrm>
              <a:off x="7429828" y="1423320"/>
              <a:ext cx="4141745" cy="307777"/>
            </a:xfrm>
            <a:prstGeom prst="rect">
              <a:avLst/>
            </a:prstGeom>
            <a:ln>
              <a:noFill/>
              <a:prstDash val="sysDash"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EC" sz="14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Copia de la Sentencia condenatoria ejecutoriada</a:t>
              </a:r>
            </a:p>
          </p:txBody>
        </p:sp>
        <p:sp>
          <p:nvSpPr>
            <p:cNvPr id="65" name="Rectángulo: esquinas redondeadas 64">
              <a:extLst>
                <a:ext uri="{FF2B5EF4-FFF2-40B4-BE49-F238E27FC236}">
                  <a16:creationId xmlns:a16="http://schemas.microsoft.com/office/drawing/2014/main" id="{BD9A7885-0DCF-4959-927D-0B98EAF720C9}"/>
                </a:ext>
              </a:extLst>
            </p:cNvPr>
            <p:cNvSpPr/>
            <p:nvPr/>
          </p:nvSpPr>
          <p:spPr>
            <a:xfrm>
              <a:off x="7130680" y="1355678"/>
              <a:ext cx="4919678" cy="632589"/>
            </a:xfrm>
            <a:prstGeom prst="roundRect">
              <a:avLst/>
            </a:prstGeom>
            <a:noFill/>
            <a:ln w="28575">
              <a:solidFill>
                <a:srgbClr val="C5E0B4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C"/>
            </a:p>
          </p:txBody>
        </p:sp>
        <p:cxnSp>
          <p:nvCxnSpPr>
            <p:cNvPr id="66" name="Conector recto 65">
              <a:extLst>
                <a:ext uri="{FF2B5EF4-FFF2-40B4-BE49-F238E27FC236}">
                  <a16:creationId xmlns:a16="http://schemas.microsoft.com/office/drawing/2014/main" id="{2D3456F9-BAF2-4022-A8BB-EC24B4C4C42F}"/>
                </a:ext>
              </a:extLst>
            </p:cNvPr>
            <p:cNvCxnSpPr>
              <a:cxnSpLocks/>
            </p:cNvCxnSpPr>
            <p:nvPr/>
          </p:nvCxnSpPr>
          <p:spPr>
            <a:xfrm>
              <a:off x="6482195" y="1626577"/>
              <a:ext cx="648484" cy="0"/>
            </a:xfrm>
            <a:prstGeom prst="line">
              <a:avLst/>
            </a:prstGeom>
            <a:ln w="28575">
              <a:solidFill>
                <a:srgbClr val="C5E0B4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Grupo 67">
            <a:extLst>
              <a:ext uri="{FF2B5EF4-FFF2-40B4-BE49-F238E27FC236}">
                <a16:creationId xmlns:a16="http://schemas.microsoft.com/office/drawing/2014/main" id="{91E603F7-639D-4198-A3B9-88C7819882F4}"/>
              </a:ext>
            </a:extLst>
          </p:cNvPr>
          <p:cNvGrpSpPr/>
          <p:nvPr/>
        </p:nvGrpSpPr>
        <p:grpSpPr>
          <a:xfrm>
            <a:off x="5881741" y="2143004"/>
            <a:ext cx="4515245" cy="780233"/>
            <a:chOff x="6374081" y="1355678"/>
            <a:chExt cx="5363318" cy="780233"/>
          </a:xfrm>
        </p:grpSpPr>
        <p:sp>
          <p:nvSpPr>
            <p:cNvPr id="69" name="Rectángulo 68">
              <a:extLst>
                <a:ext uri="{FF2B5EF4-FFF2-40B4-BE49-F238E27FC236}">
                  <a16:creationId xmlns:a16="http://schemas.microsoft.com/office/drawing/2014/main" id="{F573E9EC-72F2-4DFF-9614-B2FAE73C4A5A}"/>
                </a:ext>
              </a:extLst>
            </p:cNvPr>
            <p:cNvSpPr/>
            <p:nvPr/>
          </p:nvSpPr>
          <p:spPr>
            <a:xfrm>
              <a:off x="6951268" y="1387224"/>
              <a:ext cx="4726048" cy="738664"/>
            </a:xfrm>
            <a:prstGeom prst="rect">
              <a:avLst/>
            </a:prstGeom>
            <a:ln>
              <a:noFill/>
              <a:prstDash val="sysDash"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EC" sz="14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Copia de la Sentencia condenatoria ejecutoriada por delito de femicidio.</a:t>
              </a:r>
            </a:p>
            <a:p>
              <a:pPr algn="ctr"/>
              <a:r>
                <a:rPr lang="es-EC" sz="14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Copia de cédula de ciudadanía</a:t>
              </a:r>
            </a:p>
          </p:txBody>
        </p:sp>
        <p:sp>
          <p:nvSpPr>
            <p:cNvPr id="70" name="Rectángulo: esquinas redondeadas 69">
              <a:extLst>
                <a:ext uri="{FF2B5EF4-FFF2-40B4-BE49-F238E27FC236}">
                  <a16:creationId xmlns:a16="http://schemas.microsoft.com/office/drawing/2014/main" id="{E701D2F9-B9E6-4972-8AF2-318AC3EAA304}"/>
                </a:ext>
              </a:extLst>
            </p:cNvPr>
            <p:cNvSpPr/>
            <p:nvPr/>
          </p:nvSpPr>
          <p:spPr>
            <a:xfrm>
              <a:off x="7011352" y="1355678"/>
              <a:ext cx="4726047" cy="780233"/>
            </a:xfrm>
            <a:prstGeom prst="roundRect">
              <a:avLst/>
            </a:prstGeom>
            <a:noFill/>
            <a:ln w="28575">
              <a:solidFill>
                <a:srgbClr val="C5E0B4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C"/>
            </a:p>
          </p:txBody>
        </p:sp>
        <p:cxnSp>
          <p:nvCxnSpPr>
            <p:cNvPr id="71" name="Conector recto 70">
              <a:extLst>
                <a:ext uri="{FF2B5EF4-FFF2-40B4-BE49-F238E27FC236}">
                  <a16:creationId xmlns:a16="http://schemas.microsoft.com/office/drawing/2014/main" id="{54A050C4-F071-4440-B2EC-EEF79E301C42}"/>
                </a:ext>
              </a:extLst>
            </p:cNvPr>
            <p:cNvCxnSpPr>
              <a:cxnSpLocks/>
            </p:cNvCxnSpPr>
            <p:nvPr/>
          </p:nvCxnSpPr>
          <p:spPr>
            <a:xfrm>
              <a:off x="6374081" y="1724749"/>
              <a:ext cx="645530" cy="0"/>
            </a:xfrm>
            <a:prstGeom prst="line">
              <a:avLst/>
            </a:prstGeom>
            <a:ln w="28575">
              <a:solidFill>
                <a:srgbClr val="C5E0B4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2" name="Grupo 71">
            <a:extLst>
              <a:ext uri="{FF2B5EF4-FFF2-40B4-BE49-F238E27FC236}">
                <a16:creationId xmlns:a16="http://schemas.microsoft.com/office/drawing/2014/main" id="{EFDDA4C3-1946-4876-A557-FA6EBA743F1A}"/>
              </a:ext>
            </a:extLst>
          </p:cNvPr>
          <p:cNvGrpSpPr/>
          <p:nvPr/>
        </p:nvGrpSpPr>
        <p:grpSpPr>
          <a:xfrm>
            <a:off x="5881742" y="3020180"/>
            <a:ext cx="4488729" cy="757214"/>
            <a:chOff x="6186831" y="1349490"/>
            <a:chExt cx="6687510" cy="757214"/>
          </a:xfrm>
        </p:grpSpPr>
        <p:sp>
          <p:nvSpPr>
            <p:cNvPr id="73" name="Rectángulo 72">
              <a:extLst>
                <a:ext uri="{FF2B5EF4-FFF2-40B4-BE49-F238E27FC236}">
                  <a16:creationId xmlns:a16="http://schemas.microsoft.com/office/drawing/2014/main" id="{7434750C-7F0E-4C83-82B9-E69865F2BC71}"/>
                </a:ext>
              </a:extLst>
            </p:cNvPr>
            <p:cNvSpPr/>
            <p:nvPr/>
          </p:nvSpPr>
          <p:spPr>
            <a:xfrm>
              <a:off x="7208812" y="1349490"/>
              <a:ext cx="5484867" cy="738664"/>
            </a:xfrm>
            <a:prstGeom prst="rect">
              <a:avLst/>
            </a:prstGeom>
            <a:ln>
              <a:noFill/>
              <a:prstDash val="sysDash"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EC" sz="14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Presentar condición de discapacidad permanente, igual o mayor al 30% debidamente calificada.</a:t>
              </a:r>
              <a:endParaRPr lang="es-EC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4" name="Rectángulo: esquinas redondeadas 73">
              <a:extLst>
                <a:ext uri="{FF2B5EF4-FFF2-40B4-BE49-F238E27FC236}">
                  <a16:creationId xmlns:a16="http://schemas.microsoft.com/office/drawing/2014/main" id="{23AD3085-4F29-4939-97A5-6940058163FD}"/>
                </a:ext>
              </a:extLst>
            </p:cNvPr>
            <p:cNvSpPr/>
            <p:nvPr/>
          </p:nvSpPr>
          <p:spPr>
            <a:xfrm>
              <a:off x="6986136" y="1355677"/>
              <a:ext cx="5888205" cy="751027"/>
            </a:xfrm>
            <a:prstGeom prst="roundRect">
              <a:avLst/>
            </a:prstGeom>
            <a:noFill/>
            <a:ln w="28575">
              <a:solidFill>
                <a:srgbClr val="C5E0B4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C"/>
            </a:p>
          </p:txBody>
        </p:sp>
        <p:cxnSp>
          <p:nvCxnSpPr>
            <p:cNvPr id="75" name="Conector recto 74">
              <a:extLst>
                <a:ext uri="{FF2B5EF4-FFF2-40B4-BE49-F238E27FC236}">
                  <a16:creationId xmlns:a16="http://schemas.microsoft.com/office/drawing/2014/main" id="{B724575F-2A36-4354-B9D2-4ADA425072F4}"/>
                </a:ext>
              </a:extLst>
            </p:cNvPr>
            <p:cNvCxnSpPr>
              <a:cxnSpLocks/>
            </p:cNvCxnSpPr>
            <p:nvPr/>
          </p:nvCxnSpPr>
          <p:spPr>
            <a:xfrm>
              <a:off x="6186831" y="1724749"/>
              <a:ext cx="799305" cy="0"/>
            </a:xfrm>
            <a:prstGeom prst="line">
              <a:avLst/>
            </a:prstGeom>
            <a:ln w="28575">
              <a:solidFill>
                <a:srgbClr val="C5E0B4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0" name="Grupo 79">
            <a:extLst>
              <a:ext uri="{FF2B5EF4-FFF2-40B4-BE49-F238E27FC236}">
                <a16:creationId xmlns:a16="http://schemas.microsoft.com/office/drawing/2014/main" id="{5585DD9B-512A-4450-A94C-B231C9305D1B}"/>
              </a:ext>
            </a:extLst>
          </p:cNvPr>
          <p:cNvGrpSpPr/>
          <p:nvPr/>
        </p:nvGrpSpPr>
        <p:grpSpPr>
          <a:xfrm>
            <a:off x="5895474" y="3888636"/>
            <a:ext cx="4729348" cy="997685"/>
            <a:chOff x="6218207" y="1355678"/>
            <a:chExt cx="7045995" cy="997685"/>
          </a:xfrm>
        </p:grpSpPr>
        <p:sp>
          <p:nvSpPr>
            <p:cNvPr id="81" name="Rectángulo 80">
              <a:extLst>
                <a:ext uri="{FF2B5EF4-FFF2-40B4-BE49-F238E27FC236}">
                  <a16:creationId xmlns:a16="http://schemas.microsoft.com/office/drawing/2014/main" id="{C7789F83-4D5C-4F3B-B21C-3E9C5E1C5DD4}"/>
                </a:ext>
              </a:extLst>
            </p:cNvPr>
            <p:cNvSpPr/>
            <p:nvPr/>
          </p:nvSpPr>
          <p:spPr>
            <a:xfrm>
              <a:off x="6946832" y="1399256"/>
              <a:ext cx="6317370" cy="954107"/>
            </a:xfrm>
            <a:prstGeom prst="rect">
              <a:avLst/>
            </a:prstGeom>
            <a:ln>
              <a:noFill/>
              <a:prstDash val="sysDash"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EC" sz="14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Copia de cédula de ciudadanía (familiar)</a:t>
              </a:r>
            </a:p>
            <a:p>
              <a:pPr algn="ctr"/>
              <a:r>
                <a:rPr lang="es-EC" sz="14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*Certificado de defunción del héroe o heroína</a:t>
              </a:r>
            </a:p>
            <a:p>
              <a:pPr algn="ctr"/>
              <a:r>
                <a:rPr lang="es-EC" sz="14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Copia certificada de Declaratoria de Reconocimiento de Héroe / Heroína</a:t>
              </a:r>
            </a:p>
          </p:txBody>
        </p:sp>
        <p:sp>
          <p:nvSpPr>
            <p:cNvPr id="82" name="Rectángulo: esquinas redondeadas 81">
              <a:extLst>
                <a:ext uri="{FF2B5EF4-FFF2-40B4-BE49-F238E27FC236}">
                  <a16:creationId xmlns:a16="http://schemas.microsoft.com/office/drawing/2014/main" id="{12367E75-0BFD-4F97-8116-B25218FA7CCE}"/>
                </a:ext>
              </a:extLst>
            </p:cNvPr>
            <p:cNvSpPr/>
            <p:nvPr/>
          </p:nvSpPr>
          <p:spPr>
            <a:xfrm>
              <a:off x="6997056" y="1355678"/>
              <a:ext cx="5888204" cy="997685"/>
            </a:xfrm>
            <a:prstGeom prst="roundRect">
              <a:avLst/>
            </a:prstGeom>
            <a:noFill/>
            <a:ln w="28575">
              <a:solidFill>
                <a:srgbClr val="C5E0B4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C" dirty="0"/>
            </a:p>
          </p:txBody>
        </p:sp>
        <p:cxnSp>
          <p:nvCxnSpPr>
            <p:cNvPr id="83" name="Conector recto 82">
              <a:extLst>
                <a:ext uri="{FF2B5EF4-FFF2-40B4-BE49-F238E27FC236}">
                  <a16:creationId xmlns:a16="http://schemas.microsoft.com/office/drawing/2014/main" id="{ACBA5980-4944-4F6F-BB8F-9E2509AE2551}"/>
                </a:ext>
              </a:extLst>
            </p:cNvPr>
            <p:cNvCxnSpPr>
              <a:cxnSpLocks/>
            </p:cNvCxnSpPr>
            <p:nvPr/>
          </p:nvCxnSpPr>
          <p:spPr>
            <a:xfrm>
              <a:off x="6218207" y="1845069"/>
              <a:ext cx="778846" cy="0"/>
            </a:xfrm>
            <a:prstGeom prst="line">
              <a:avLst/>
            </a:prstGeom>
            <a:ln w="28575">
              <a:solidFill>
                <a:srgbClr val="C5E0B4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4" name="Grupo 83">
            <a:extLst>
              <a:ext uri="{FF2B5EF4-FFF2-40B4-BE49-F238E27FC236}">
                <a16:creationId xmlns:a16="http://schemas.microsoft.com/office/drawing/2014/main" id="{B285A7DA-A5A8-4CED-AFA3-5023DBE82B9C}"/>
              </a:ext>
            </a:extLst>
          </p:cNvPr>
          <p:cNvGrpSpPr/>
          <p:nvPr/>
        </p:nvGrpSpPr>
        <p:grpSpPr>
          <a:xfrm>
            <a:off x="5910107" y="4988391"/>
            <a:ext cx="4460365" cy="782242"/>
            <a:chOff x="6212708" y="1355678"/>
            <a:chExt cx="6645250" cy="782242"/>
          </a:xfrm>
        </p:grpSpPr>
        <p:sp>
          <p:nvSpPr>
            <p:cNvPr id="85" name="Rectángulo 84">
              <a:extLst>
                <a:ext uri="{FF2B5EF4-FFF2-40B4-BE49-F238E27FC236}">
                  <a16:creationId xmlns:a16="http://schemas.microsoft.com/office/drawing/2014/main" id="{575237E2-8110-4D5A-AF3A-1675BF7DC783}"/>
                </a:ext>
              </a:extLst>
            </p:cNvPr>
            <p:cNvSpPr/>
            <p:nvPr/>
          </p:nvSpPr>
          <p:spPr>
            <a:xfrm>
              <a:off x="6890484" y="1399256"/>
              <a:ext cx="5932742" cy="738664"/>
            </a:xfrm>
            <a:prstGeom prst="rect">
              <a:avLst/>
            </a:prstGeom>
            <a:ln>
              <a:noFill/>
              <a:prstDash val="sysDash"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EC" sz="14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Informe de acuerdo a la Ley del deporte, donde se acredite la calidad de: deportista de alto rendimiento, o deportista de nivel formativo</a:t>
              </a:r>
              <a:endParaRPr lang="es-EC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6" name="Rectángulo: esquinas redondeadas 85">
              <a:extLst>
                <a:ext uri="{FF2B5EF4-FFF2-40B4-BE49-F238E27FC236}">
                  <a16:creationId xmlns:a16="http://schemas.microsoft.com/office/drawing/2014/main" id="{9A879283-3CE0-4EB5-AA1B-2B74CE0DB094}"/>
                </a:ext>
              </a:extLst>
            </p:cNvPr>
            <p:cNvSpPr/>
            <p:nvPr/>
          </p:nvSpPr>
          <p:spPr>
            <a:xfrm>
              <a:off x="6919532" y="1355678"/>
              <a:ext cx="5938426" cy="782242"/>
            </a:xfrm>
            <a:prstGeom prst="roundRect">
              <a:avLst/>
            </a:prstGeom>
            <a:noFill/>
            <a:ln w="28575">
              <a:solidFill>
                <a:srgbClr val="C5E0B4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C"/>
            </a:p>
          </p:txBody>
        </p:sp>
        <p:cxnSp>
          <p:nvCxnSpPr>
            <p:cNvPr id="87" name="Conector recto 86">
              <a:extLst>
                <a:ext uri="{FF2B5EF4-FFF2-40B4-BE49-F238E27FC236}">
                  <a16:creationId xmlns:a16="http://schemas.microsoft.com/office/drawing/2014/main" id="{6733737C-BB6B-423E-A612-55B0E7EF74D3}"/>
                </a:ext>
              </a:extLst>
            </p:cNvPr>
            <p:cNvCxnSpPr>
              <a:cxnSpLocks/>
            </p:cNvCxnSpPr>
            <p:nvPr/>
          </p:nvCxnSpPr>
          <p:spPr>
            <a:xfrm>
              <a:off x="6212708" y="1592408"/>
              <a:ext cx="742676" cy="1"/>
            </a:xfrm>
            <a:prstGeom prst="line">
              <a:avLst/>
            </a:prstGeom>
            <a:ln w="28575">
              <a:solidFill>
                <a:srgbClr val="C5E0B4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Rectángulo 87">
            <a:extLst>
              <a:ext uri="{FF2B5EF4-FFF2-40B4-BE49-F238E27FC236}">
                <a16:creationId xmlns:a16="http://schemas.microsoft.com/office/drawing/2014/main" id="{08AE666A-A7CD-44F3-AF73-746041E49E3F}"/>
              </a:ext>
            </a:extLst>
          </p:cNvPr>
          <p:cNvSpPr/>
          <p:nvPr/>
        </p:nvSpPr>
        <p:spPr>
          <a:xfrm>
            <a:off x="977664" y="4174450"/>
            <a:ext cx="12552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C" b="1" dirty="0">
                <a:solidFill>
                  <a:srgbClr val="2D45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 LEY</a:t>
            </a:r>
          </a:p>
        </p:txBody>
      </p:sp>
    </p:spTree>
    <p:extLst>
      <p:ext uri="{BB962C8B-B14F-4D97-AF65-F5344CB8AC3E}">
        <p14:creationId xmlns:p14="http://schemas.microsoft.com/office/powerpoint/2010/main" val="1163596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0710" y="5749779"/>
            <a:ext cx="2913933" cy="956782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0867"/>
            <a:ext cx="938801" cy="865926"/>
          </a:xfrm>
          <a:prstGeom prst="rect">
            <a:avLst/>
          </a:prstGeom>
        </p:spPr>
      </p:pic>
      <p:sp>
        <p:nvSpPr>
          <p:cNvPr id="43" name="CuadroTexto 42">
            <a:extLst>
              <a:ext uri="{FF2B5EF4-FFF2-40B4-BE49-F238E27FC236}">
                <a16:creationId xmlns:a16="http://schemas.microsoft.com/office/drawing/2014/main" id="{D92C3E9D-1E1D-0A4F-8CD7-7250CA09E1BD}"/>
              </a:ext>
            </a:extLst>
          </p:cNvPr>
          <p:cNvSpPr txBox="1"/>
          <p:nvPr/>
        </p:nvSpPr>
        <p:spPr>
          <a:xfrm>
            <a:off x="349220" y="6364538"/>
            <a:ext cx="50433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1200" dirty="0">
                <a:solidFill>
                  <a:srgbClr val="212D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Secretaría de Educación Superior, Ciencia, Tecnología e Innovación</a:t>
            </a:r>
          </a:p>
        </p:txBody>
      </p:sp>
      <p:grpSp>
        <p:nvGrpSpPr>
          <p:cNvPr id="42" name="Grupo 41">
            <a:extLst>
              <a:ext uri="{FF2B5EF4-FFF2-40B4-BE49-F238E27FC236}">
                <a16:creationId xmlns:a16="http://schemas.microsoft.com/office/drawing/2014/main" id="{C808A80B-16C4-46FD-9D7E-F2727A4B0347}"/>
              </a:ext>
            </a:extLst>
          </p:cNvPr>
          <p:cNvGrpSpPr/>
          <p:nvPr/>
        </p:nvGrpSpPr>
        <p:grpSpPr>
          <a:xfrm>
            <a:off x="625352" y="260054"/>
            <a:ext cx="9758854" cy="890673"/>
            <a:chOff x="1984584" y="504305"/>
            <a:chExt cx="9758854" cy="890673"/>
          </a:xfrm>
        </p:grpSpPr>
        <p:cxnSp>
          <p:nvCxnSpPr>
            <p:cNvPr id="53" name="Conector recto 52">
              <a:extLst>
                <a:ext uri="{FF2B5EF4-FFF2-40B4-BE49-F238E27FC236}">
                  <a16:creationId xmlns:a16="http://schemas.microsoft.com/office/drawing/2014/main" id="{02F6F129-52B0-4119-B95E-BD346C554758}"/>
                </a:ext>
              </a:extLst>
            </p:cNvPr>
            <p:cNvCxnSpPr>
              <a:cxnSpLocks noChangeAspect="1"/>
            </p:cNvCxnSpPr>
            <p:nvPr/>
          </p:nvCxnSpPr>
          <p:spPr>
            <a:xfrm flipV="1">
              <a:off x="7389681" y="1359033"/>
              <a:ext cx="4353757" cy="26878"/>
            </a:xfrm>
            <a:prstGeom prst="line">
              <a:avLst/>
            </a:prstGeom>
            <a:ln w="38100">
              <a:solidFill>
                <a:srgbClr val="2D459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Rectángulo 53">
              <a:extLst>
                <a:ext uri="{FF2B5EF4-FFF2-40B4-BE49-F238E27FC236}">
                  <a16:creationId xmlns:a16="http://schemas.microsoft.com/office/drawing/2014/main" id="{2C4F2901-47A6-4FDF-9679-94D3B75A478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984584" y="504305"/>
              <a:ext cx="5739686" cy="890673"/>
            </a:xfrm>
            <a:prstGeom prst="rect">
              <a:avLst/>
            </a:prstGeom>
            <a:solidFill>
              <a:srgbClr val="2D459D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EC" sz="2000" dirty="0">
                  <a:latin typeface="Arial" panose="020B0604020202020204" pitchFamily="34" charset="0"/>
                  <a:cs typeface="Arial" panose="020B0604020202020204" pitchFamily="34" charset="0"/>
                </a:rPr>
                <a:t>Ayudas económicas para el fortalecimiento de:</a:t>
              </a:r>
            </a:p>
            <a:p>
              <a:r>
                <a:rPr lang="es-EC" sz="2000" dirty="0">
                  <a:latin typeface="Arial" panose="020B0604020202020204" pitchFamily="34" charset="0"/>
                  <a:cs typeface="Arial" panose="020B0604020202020204" pitchFamily="34" charset="0"/>
                </a:rPr>
                <a:t>Tercer nivel técnico tecnológico.</a:t>
              </a:r>
            </a:p>
            <a:p>
              <a:r>
                <a:rPr lang="es-EC" sz="2000" dirty="0">
                  <a:latin typeface="Arial" panose="020B0604020202020204" pitchFamily="34" charset="0"/>
                  <a:cs typeface="Arial" panose="020B0604020202020204" pitchFamily="34" charset="0"/>
                </a:rPr>
                <a:t>Tercer nivel de grado.</a:t>
              </a:r>
            </a:p>
          </p:txBody>
        </p:sp>
      </p:grpSp>
      <p:sp>
        <p:nvSpPr>
          <p:cNvPr id="55" name="Rectángulo redondeado 36">
            <a:extLst>
              <a:ext uri="{FF2B5EF4-FFF2-40B4-BE49-F238E27FC236}">
                <a16:creationId xmlns:a16="http://schemas.microsoft.com/office/drawing/2014/main" id="{B26C9732-B58F-44DD-A086-9B2B6F52551F}"/>
              </a:ext>
            </a:extLst>
          </p:cNvPr>
          <p:cNvSpPr/>
          <p:nvPr/>
        </p:nvSpPr>
        <p:spPr>
          <a:xfrm>
            <a:off x="2782128" y="1422563"/>
            <a:ext cx="498492" cy="4430157"/>
          </a:xfrm>
          <a:prstGeom prst="roundRect">
            <a:avLst/>
          </a:prstGeom>
          <a:solidFill>
            <a:srgbClr val="C5E0B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EC" sz="2000" dirty="0">
                <a:latin typeface="Arial" panose="020B0604020202020204" pitchFamily="34" charset="0"/>
                <a:cs typeface="Arial" panose="020B0604020202020204" pitchFamily="34" charset="0"/>
              </a:rPr>
              <a:t>Requisitos por componente</a:t>
            </a:r>
          </a:p>
        </p:txBody>
      </p:sp>
      <p:pic>
        <p:nvPicPr>
          <p:cNvPr id="56" name="Imagen 55" descr="Documentos papel hoja dibujos animados | Vector Premium">
            <a:extLst>
              <a:ext uri="{FF2B5EF4-FFF2-40B4-BE49-F238E27FC236}">
                <a16:creationId xmlns:a16="http://schemas.microsoft.com/office/drawing/2014/main" id="{B364CF4D-C97B-4674-8A1A-C8C1FB23371F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381" y="2431922"/>
            <a:ext cx="2142562" cy="1827252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Rectángulo 58">
            <a:extLst>
              <a:ext uri="{FF2B5EF4-FFF2-40B4-BE49-F238E27FC236}">
                <a16:creationId xmlns:a16="http://schemas.microsoft.com/office/drawing/2014/main" id="{A991B0A9-AD6F-4FED-8568-D05E63E3C0CE}"/>
              </a:ext>
            </a:extLst>
          </p:cNvPr>
          <p:cNvSpPr/>
          <p:nvPr/>
        </p:nvSpPr>
        <p:spPr>
          <a:xfrm>
            <a:off x="3333826" y="1832437"/>
            <a:ext cx="26631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C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Población ecuatoriana migrante retornada</a:t>
            </a:r>
            <a:endParaRPr lang="es-EC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Rectángulo 59">
            <a:extLst>
              <a:ext uri="{FF2B5EF4-FFF2-40B4-BE49-F238E27FC236}">
                <a16:creationId xmlns:a16="http://schemas.microsoft.com/office/drawing/2014/main" id="{220A1478-DA5E-4978-8D07-B6F64EE96BB2}"/>
              </a:ext>
            </a:extLst>
          </p:cNvPr>
          <p:cNvSpPr/>
          <p:nvPr/>
        </p:nvSpPr>
        <p:spPr>
          <a:xfrm>
            <a:off x="3367344" y="3405358"/>
            <a:ext cx="266310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C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Pueblos y nacionalidades </a:t>
            </a:r>
            <a:endParaRPr lang="es-EC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Rectángulo 60">
            <a:extLst>
              <a:ext uri="{FF2B5EF4-FFF2-40B4-BE49-F238E27FC236}">
                <a16:creationId xmlns:a16="http://schemas.microsoft.com/office/drawing/2014/main" id="{E26900E4-7BAB-4A8F-93FC-0DE01BD0536D}"/>
              </a:ext>
            </a:extLst>
          </p:cNvPr>
          <p:cNvSpPr/>
          <p:nvPr/>
        </p:nvSpPr>
        <p:spPr>
          <a:xfrm>
            <a:off x="3349410" y="4639270"/>
            <a:ext cx="25730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C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Situación de escasos recursos</a:t>
            </a:r>
            <a:endParaRPr lang="es-EC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" name="Grupo 4">
            <a:extLst>
              <a:ext uri="{FF2B5EF4-FFF2-40B4-BE49-F238E27FC236}">
                <a16:creationId xmlns:a16="http://schemas.microsoft.com/office/drawing/2014/main" id="{E9F1058C-79CA-49E6-97F0-6B52C4626E02}"/>
              </a:ext>
            </a:extLst>
          </p:cNvPr>
          <p:cNvGrpSpPr/>
          <p:nvPr/>
        </p:nvGrpSpPr>
        <p:grpSpPr>
          <a:xfrm>
            <a:off x="5895474" y="1581950"/>
            <a:ext cx="4488731" cy="1065120"/>
            <a:chOff x="6482195" y="1355678"/>
            <a:chExt cx="5568163" cy="1065120"/>
          </a:xfrm>
        </p:grpSpPr>
        <p:sp>
          <p:nvSpPr>
            <p:cNvPr id="20" name="Rectángulo 19"/>
            <p:cNvSpPr/>
            <p:nvPr/>
          </p:nvSpPr>
          <p:spPr>
            <a:xfrm>
              <a:off x="7385052" y="1495512"/>
              <a:ext cx="4453071" cy="738664"/>
            </a:xfrm>
            <a:prstGeom prst="rect">
              <a:avLst/>
            </a:prstGeom>
            <a:ln>
              <a:noFill/>
              <a:prstDash val="sysDash"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EC" sz="14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Certificado de persona ecuatoriana retornada emitido por el Ministerio de Relaciones Exteriores y Movilidad Humana</a:t>
              </a:r>
            </a:p>
          </p:txBody>
        </p:sp>
        <p:sp>
          <p:nvSpPr>
            <p:cNvPr id="65" name="Rectángulo: esquinas redondeadas 64">
              <a:extLst>
                <a:ext uri="{FF2B5EF4-FFF2-40B4-BE49-F238E27FC236}">
                  <a16:creationId xmlns:a16="http://schemas.microsoft.com/office/drawing/2014/main" id="{BD9A7885-0DCF-4959-927D-0B98EAF720C9}"/>
                </a:ext>
              </a:extLst>
            </p:cNvPr>
            <p:cNvSpPr/>
            <p:nvPr/>
          </p:nvSpPr>
          <p:spPr>
            <a:xfrm>
              <a:off x="7130680" y="1355678"/>
              <a:ext cx="4919678" cy="1065120"/>
            </a:xfrm>
            <a:prstGeom prst="roundRect">
              <a:avLst/>
            </a:prstGeom>
            <a:noFill/>
            <a:ln w="28575">
              <a:solidFill>
                <a:srgbClr val="C5E0B4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C"/>
            </a:p>
          </p:txBody>
        </p:sp>
        <p:cxnSp>
          <p:nvCxnSpPr>
            <p:cNvPr id="66" name="Conector recto 65">
              <a:extLst>
                <a:ext uri="{FF2B5EF4-FFF2-40B4-BE49-F238E27FC236}">
                  <a16:creationId xmlns:a16="http://schemas.microsoft.com/office/drawing/2014/main" id="{2D3456F9-BAF2-4022-A8BB-EC24B4C4C42F}"/>
                </a:ext>
              </a:extLst>
            </p:cNvPr>
            <p:cNvCxnSpPr>
              <a:cxnSpLocks/>
            </p:cNvCxnSpPr>
            <p:nvPr/>
          </p:nvCxnSpPr>
          <p:spPr>
            <a:xfrm>
              <a:off x="6482195" y="1879245"/>
              <a:ext cx="648484" cy="0"/>
            </a:xfrm>
            <a:prstGeom prst="line">
              <a:avLst/>
            </a:prstGeom>
            <a:ln w="28575">
              <a:solidFill>
                <a:srgbClr val="C5E0B4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Grupo 67">
            <a:extLst>
              <a:ext uri="{FF2B5EF4-FFF2-40B4-BE49-F238E27FC236}">
                <a16:creationId xmlns:a16="http://schemas.microsoft.com/office/drawing/2014/main" id="{91E603F7-639D-4198-A3B9-88C7819882F4}"/>
              </a:ext>
            </a:extLst>
          </p:cNvPr>
          <p:cNvGrpSpPr/>
          <p:nvPr/>
        </p:nvGrpSpPr>
        <p:grpSpPr>
          <a:xfrm>
            <a:off x="5881741" y="2997243"/>
            <a:ext cx="4515245" cy="1118622"/>
            <a:chOff x="6374081" y="1355678"/>
            <a:chExt cx="5363318" cy="1118622"/>
          </a:xfrm>
        </p:grpSpPr>
        <p:sp>
          <p:nvSpPr>
            <p:cNvPr id="69" name="Rectángulo 68">
              <a:extLst>
                <a:ext uri="{FF2B5EF4-FFF2-40B4-BE49-F238E27FC236}">
                  <a16:creationId xmlns:a16="http://schemas.microsoft.com/office/drawing/2014/main" id="{F573E9EC-72F2-4DFF-9614-B2FAE73C4A5A}"/>
                </a:ext>
              </a:extLst>
            </p:cNvPr>
            <p:cNvSpPr/>
            <p:nvPr/>
          </p:nvSpPr>
          <p:spPr>
            <a:xfrm>
              <a:off x="7188888" y="1387224"/>
              <a:ext cx="4488427" cy="954107"/>
            </a:xfrm>
            <a:prstGeom prst="rect">
              <a:avLst/>
            </a:prstGeom>
            <a:ln>
              <a:noFill/>
              <a:prstDash val="sysDash"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EC" sz="14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Certificado de autoidentificación para personas de Pueblos y Nacionalidades, emitido por el Consejo nacional para la Igualdad de Pueblos y Nacionalidades</a:t>
              </a:r>
            </a:p>
          </p:txBody>
        </p:sp>
        <p:sp>
          <p:nvSpPr>
            <p:cNvPr id="70" name="Rectángulo: esquinas redondeadas 69">
              <a:extLst>
                <a:ext uri="{FF2B5EF4-FFF2-40B4-BE49-F238E27FC236}">
                  <a16:creationId xmlns:a16="http://schemas.microsoft.com/office/drawing/2014/main" id="{E701D2F9-B9E6-4972-8AF2-318AC3EAA304}"/>
                </a:ext>
              </a:extLst>
            </p:cNvPr>
            <p:cNvSpPr/>
            <p:nvPr/>
          </p:nvSpPr>
          <p:spPr>
            <a:xfrm>
              <a:off x="7011352" y="1355678"/>
              <a:ext cx="4726047" cy="1118622"/>
            </a:xfrm>
            <a:prstGeom prst="roundRect">
              <a:avLst/>
            </a:prstGeom>
            <a:noFill/>
            <a:ln w="28575">
              <a:solidFill>
                <a:srgbClr val="C5E0B4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C"/>
            </a:p>
          </p:txBody>
        </p:sp>
        <p:cxnSp>
          <p:nvCxnSpPr>
            <p:cNvPr id="71" name="Conector recto 70">
              <a:extLst>
                <a:ext uri="{FF2B5EF4-FFF2-40B4-BE49-F238E27FC236}">
                  <a16:creationId xmlns:a16="http://schemas.microsoft.com/office/drawing/2014/main" id="{54A050C4-F071-4440-B2EC-EEF79E301C42}"/>
                </a:ext>
              </a:extLst>
            </p:cNvPr>
            <p:cNvCxnSpPr>
              <a:cxnSpLocks/>
            </p:cNvCxnSpPr>
            <p:nvPr/>
          </p:nvCxnSpPr>
          <p:spPr>
            <a:xfrm>
              <a:off x="6374081" y="1905229"/>
              <a:ext cx="645530" cy="0"/>
            </a:xfrm>
            <a:prstGeom prst="line">
              <a:avLst/>
            </a:prstGeom>
            <a:ln w="28575">
              <a:solidFill>
                <a:srgbClr val="C5E0B4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2" name="Grupo 71">
            <a:extLst>
              <a:ext uri="{FF2B5EF4-FFF2-40B4-BE49-F238E27FC236}">
                <a16:creationId xmlns:a16="http://schemas.microsoft.com/office/drawing/2014/main" id="{EFDDA4C3-1946-4876-A557-FA6EBA743F1A}"/>
              </a:ext>
            </a:extLst>
          </p:cNvPr>
          <p:cNvGrpSpPr/>
          <p:nvPr/>
        </p:nvGrpSpPr>
        <p:grpSpPr>
          <a:xfrm>
            <a:off x="5881742" y="4530322"/>
            <a:ext cx="4488729" cy="751027"/>
            <a:chOff x="6186831" y="1355677"/>
            <a:chExt cx="6687510" cy="751027"/>
          </a:xfrm>
        </p:grpSpPr>
        <p:sp>
          <p:nvSpPr>
            <p:cNvPr id="73" name="Rectángulo 72">
              <a:extLst>
                <a:ext uri="{FF2B5EF4-FFF2-40B4-BE49-F238E27FC236}">
                  <a16:creationId xmlns:a16="http://schemas.microsoft.com/office/drawing/2014/main" id="{7434750C-7F0E-4C83-82B9-E69865F2BC71}"/>
                </a:ext>
              </a:extLst>
            </p:cNvPr>
            <p:cNvSpPr/>
            <p:nvPr/>
          </p:nvSpPr>
          <p:spPr>
            <a:xfrm>
              <a:off x="7208812" y="1457778"/>
              <a:ext cx="5484867" cy="523220"/>
            </a:xfrm>
            <a:prstGeom prst="rect">
              <a:avLst/>
            </a:prstGeom>
            <a:ln>
              <a:noFill/>
              <a:prstDash val="sysDash"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EC" sz="14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Pertenecer a grupo de “pobreza” o “extrema pobreza”, de acuerdo al Registro Social</a:t>
              </a:r>
            </a:p>
          </p:txBody>
        </p:sp>
        <p:sp>
          <p:nvSpPr>
            <p:cNvPr id="74" name="Rectángulo: esquinas redondeadas 73">
              <a:extLst>
                <a:ext uri="{FF2B5EF4-FFF2-40B4-BE49-F238E27FC236}">
                  <a16:creationId xmlns:a16="http://schemas.microsoft.com/office/drawing/2014/main" id="{23AD3085-4F29-4939-97A5-6940058163FD}"/>
                </a:ext>
              </a:extLst>
            </p:cNvPr>
            <p:cNvSpPr/>
            <p:nvPr/>
          </p:nvSpPr>
          <p:spPr>
            <a:xfrm>
              <a:off x="6986136" y="1355677"/>
              <a:ext cx="5888205" cy="751027"/>
            </a:xfrm>
            <a:prstGeom prst="roundRect">
              <a:avLst/>
            </a:prstGeom>
            <a:noFill/>
            <a:ln w="28575">
              <a:solidFill>
                <a:srgbClr val="C5E0B4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C"/>
            </a:p>
          </p:txBody>
        </p:sp>
        <p:cxnSp>
          <p:nvCxnSpPr>
            <p:cNvPr id="75" name="Conector recto 74">
              <a:extLst>
                <a:ext uri="{FF2B5EF4-FFF2-40B4-BE49-F238E27FC236}">
                  <a16:creationId xmlns:a16="http://schemas.microsoft.com/office/drawing/2014/main" id="{B724575F-2A36-4354-B9D2-4ADA425072F4}"/>
                </a:ext>
              </a:extLst>
            </p:cNvPr>
            <p:cNvCxnSpPr>
              <a:cxnSpLocks/>
            </p:cNvCxnSpPr>
            <p:nvPr/>
          </p:nvCxnSpPr>
          <p:spPr>
            <a:xfrm>
              <a:off x="6186831" y="1724749"/>
              <a:ext cx="799305" cy="0"/>
            </a:xfrm>
            <a:prstGeom prst="line">
              <a:avLst/>
            </a:prstGeom>
            <a:ln w="28575">
              <a:solidFill>
                <a:srgbClr val="C5E0B4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9" name="Rectángulo 98">
            <a:extLst>
              <a:ext uri="{FF2B5EF4-FFF2-40B4-BE49-F238E27FC236}">
                <a16:creationId xmlns:a16="http://schemas.microsoft.com/office/drawing/2014/main" id="{1F657F66-25FF-4431-B646-093B58B6C03B}"/>
              </a:ext>
            </a:extLst>
          </p:cNvPr>
          <p:cNvSpPr/>
          <p:nvPr/>
        </p:nvSpPr>
        <p:spPr>
          <a:xfrm>
            <a:off x="36" y="4191918"/>
            <a:ext cx="31403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C" b="1" dirty="0">
                <a:solidFill>
                  <a:srgbClr val="2D45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 </a:t>
            </a:r>
          </a:p>
          <a:p>
            <a:pPr algn="ctr"/>
            <a:r>
              <a:rPr lang="es-EC" b="1" dirty="0">
                <a:solidFill>
                  <a:srgbClr val="2D45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VULNERABILIDAD</a:t>
            </a:r>
          </a:p>
        </p:txBody>
      </p:sp>
    </p:spTree>
    <p:extLst>
      <p:ext uri="{BB962C8B-B14F-4D97-AF65-F5344CB8AC3E}">
        <p14:creationId xmlns:p14="http://schemas.microsoft.com/office/powerpoint/2010/main" val="35047301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0710" y="5749779"/>
            <a:ext cx="2913933" cy="956782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0867"/>
            <a:ext cx="938801" cy="865926"/>
          </a:xfrm>
          <a:prstGeom prst="rect">
            <a:avLst/>
          </a:prstGeom>
        </p:spPr>
      </p:pic>
      <p:sp>
        <p:nvSpPr>
          <p:cNvPr id="28" name="CuadroTexto 27">
            <a:extLst>
              <a:ext uri="{FF2B5EF4-FFF2-40B4-BE49-F238E27FC236}">
                <a16:creationId xmlns:a16="http://schemas.microsoft.com/office/drawing/2014/main" id="{D92C3E9D-1E1D-0A4F-8CD7-7250CA09E1BD}"/>
              </a:ext>
            </a:extLst>
          </p:cNvPr>
          <p:cNvSpPr txBox="1"/>
          <p:nvPr/>
        </p:nvSpPr>
        <p:spPr>
          <a:xfrm>
            <a:off x="349220" y="6364538"/>
            <a:ext cx="50433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1200" dirty="0">
                <a:solidFill>
                  <a:srgbClr val="212D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Secretaría de Educación Superior, Ciencia, Tecnología e Innovación</a:t>
            </a:r>
          </a:p>
        </p:txBody>
      </p:sp>
      <p:sp>
        <p:nvSpPr>
          <p:cNvPr id="3" name="Rectángulo 2"/>
          <p:cNvSpPr/>
          <p:nvPr/>
        </p:nvSpPr>
        <p:spPr>
          <a:xfrm>
            <a:off x="5377696" y="2420884"/>
            <a:ext cx="3020348" cy="1569660"/>
          </a:xfrm>
          <a:prstGeom prst="rect">
            <a:avLst/>
          </a:prstGeom>
          <a:ln w="3175">
            <a:noFill/>
          </a:ln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 wrap="square">
            <a:spAutoFit/>
          </a:bodyPr>
          <a:lstStyle/>
          <a:p>
            <a:r>
              <a:rPr lang="es-EC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personas que </a:t>
            </a:r>
            <a:r>
              <a:rPr lang="es-EC" sz="1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vayan a iniciar o hayan iniciado estudios </a:t>
            </a:r>
            <a:r>
              <a:rPr lang="es-EC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nivel técnico y tecnológico, en instituciones públicas o particulares, </a:t>
            </a:r>
            <a:r>
              <a:rPr lang="es-EC" sz="1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durante el año 2022</a:t>
            </a:r>
          </a:p>
        </p:txBody>
      </p:sp>
      <p:grpSp>
        <p:nvGrpSpPr>
          <p:cNvPr id="41" name="Grupo 40">
            <a:extLst>
              <a:ext uri="{FF2B5EF4-FFF2-40B4-BE49-F238E27FC236}">
                <a16:creationId xmlns:a16="http://schemas.microsoft.com/office/drawing/2014/main" id="{FE55ADFD-72C8-43A2-9366-3830E41ECB95}"/>
              </a:ext>
            </a:extLst>
          </p:cNvPr>
          <p:cNvGrpSpPr/>
          <p:nvPr/>
        </p:nvGrpSpPr>
        <p:grpSpPr>
          <a:xfrm>
            <a:off x="718822" y="297341"/>
            <a:ext cx="9758854" cy="890673"/>
            <a:chOff x="1984584" y="504305"/>
            <a:chExt cx="9758854" cy="890673"/>
          </a:xfrm>
        </p:grpSpPr>
        <p:cxnSp>
          <p:nvCxnSpPr>
            <p:cNvPr id="57" name="Conector recto 56">
              <a:extLst>
                <a:ext uri="{FF2B5EF4-FFF2-40B4-BE49-F238E27FC236}">
                  <a16:creationId xmlns:a16="http://schemas.microsoft.com/office/drawing/2014/main" id="{A050E3C7-386D-40EB-8565-AF7FB1C03A33}"/>
                </a:ext>
              </a:extLst>
            </p:cNvPr>
            <p:cNvCxnSpPr>
              <a:cxnSpLocks noChangeAspect="1"/>
            </p:cNvCxnSpPr>
            <p:nvPr/>
          </p:nvCxnSpPr>
          <p:spPr>
            <a:xfrm flipV="1">
              <a:off x="7389681" y="1359033"/>
              <a:ext cx="4353757" cy="26878"/>
            </a:xfrm>
            <a:prstGeom prst="line">
              <a:avLst/>
            </a:prstGeom>
            <a:ln w="38100">
              <a:solidFill>
                <a:srgbClr val="2D459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Rectángulo 57">
              <a:extLst>
                <a:ext uri="{FF2B5EF4-FFF2-40B4-BE49-F238E27FC236}">
                  <a16:creationId xmlns:a16="http://schemas.microsoft.com/office/drawing/2014/main" id="{A102B4EF-461C-42A2-9AEC-B93A0929DD5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984584" y="504305"/>
              <a:ext cx="5739686" cy="890673"/>
            </a:xfrm>
            <a:prstGeom prst="rect">
              <a:avLst/>
            </a:prstGeom>
            <a:solidFill>
              <a:srgbClr val="2D459D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EC" sz="2000" dirty="0">
                  <a:latin typeface="Arial" panose="020B0604020202020204" pitchFamily="34" charset="0"/>
                  <a:cs typeface="Arial" panose="020B0604020202020204" pitchFamily="34" charset="0"/>
                </a:rPr>
                <a:t>Becas TEC – Tercer nivel técnico y tecnológico</a:t>
              </a:r>
            </a:p>
          </p:txBody>
        </p:sp>
      </p:grpSp>
      <p:sp>
        <p:nvSpPr>
          <p:cNvPr id="79" name="Rectángulo redondeado 28">
            <a:extLst>
              <a:ext uri="{FF2B5EF4-FFF2-40B4-BE49-F238E27FC236}">
                <a16:creationId xmlns:a16="http://schemas.microsoft.com/office/drawing/2014/main" id="{5CF65F65-3410-4197-B2F1-EE498E1D6BCF}"/>
              </a:ext>
            </a:extLst>
          </p:cNvPr>
          <p:cNvSpPr/>
          <p:nvPr/>
        </p:nvSpPr>
        <p:spPr>
          <a:xfrm>
            <a:off x="2738048" y="4754675"/>
            <a:ext cx="5864531" cy="6807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sz="2000" b="1" dirty="0">
                <a:latin typeface="Arial" panose="020B0604020202020204" pitchFamily="34" charset="0"/>
                <a:cs typeface="Arial" panose="020B0604020202020204" pitchFamily="34" charset="0"/>
              </a:rPr>
              <a:t>Postula hasta el 31 de octubre de 2022</a:t>
            </a:r>
          </a:p>
        </p:txBody>
      </p:sp>
      <p:pic>
        <p:nvPicPr>
          <p:cNvPr id="30" name="Imagen 29" descr="Icono Estudiante Dibujo - Gráficos vectoriales gratis en Pixabay">
            <a:extLst>
              <a:ext uri="{FF2B5EF4-FFF2-40B4-BE49-F238E27FC236}">
                <a16:creationId xmlns:a16="http://schemas.microsoft.com/office/drawing/2014/main" id="{37C70559-EE70-4DF2-935F-7D5FDF71E5AC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1077" y="2103069"/>
            <a:ext cx="1604395" cy="2029554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Rectángulo: esquinas redondeadas 30">
            <a:extLst>
              <a:ext uri="{FF2B5EF4-FFF2-40B4-BE49-F238E27FC236}">
                <a16:creationId xmlns:a16="http://schemas.microsoft.com/office/drawing/2014/main" id="{68302682-1456-461C-BDB1-8C060F32F171}"/>
              </a:ext>
            </a:extLst>
          </p:cNvPr>
          <p:cNvSpPr/>
          <p:nvPr/>
        </p:nvSpPr>
        <p:spPr>
          <a:xfrm>
            <a:off x="5067241" y="2165534"/>
            <a:ext cx="3535338" cy="2126924"/>
          </a:xfrm>
          <a:prstGeom prst="roundRect">
            <a:avLst/>
          </a:prstGeom>
          <a:noFill/>
          <a:ln w="28575">
            <a:solidFill>
              <a:srgbClr val="0EAFC3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124230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0710" y="5749779"/>
            <a:ext cx="2913933" cy="956782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0867"/>
            <a:ext cx="938801" cy="865926"/>
          </a:xfrm>
          <a:prstGeom prst="rect">
            <a:avLst/>
          </a:prstGeom>
        </p:spPr>
      </p:pic>
      <p:sp>
        <p:nvSpPr>
          <p:cNvPr id="28" name="CuadroTexto 27">
            <a:extLst>
              <a:ext uri="{FF2B5EF4-FFF2-40B4-BE49-F238E27FC236}">
                <a16:creationId xmlns:a16="http://schemas.microsoft.com/office/drawing/2014/main" id="{D92C3E9D-1E1D-0A4F-8CD7-7250CA09E1BD}"/>
              </a:ext>
            </a:extLst>
          </p:cNvPr>
          <p:cNvSpPr txBox="1"/>
          <p:nvPr/>
        </p:nvSpPr>
        <p:spPr>
          <a:xfrm>
            <a:off x="349220" y="6364538"/>
            <a:ext cx="50433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1200" dirty="0">
                <a:solidFill>
                  <a:srgbClr val="212D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Secretaría de Educación Superior, Ciencia, Tecnología e Innovación</a:t>
            </a:r>
          </a:p>
        </p:txBody>
      </p:sp>
      <p:grpSp>
        <p:nvGrpSpPr>
          <p:cNvPr id="41" name="Grupo 40">
            <a:extLst>
              <a:ext uri="{FF2B5EF4-FFF2-40B4-BE49-F238E27FC236}">
                <a16:creationId xmlns:a16="http://schemas.microsoft.com/office/drawing/2014/main" id="{FE55ADFD-72C8-43A2-9366-3830E41ECB95}"/>
              </a:ext>
            </a:extLst>
          </p:cNvPr>
          <p:cNvGrpSpPr/>
          <p:nvPr/>
        </p:nvGrpSpPr>
        <p:grpSpPr>
          <a:xfrm>
            <a:off x="718822" y="297341"/>
            <a:ext cx="9758854" cy="890673"/>
            <a:chOff x="1984584" y="504305"/>
            <a:chExt cx="9758854" cy="890673"/>
          </a:xfrm>
        </p:grpSpPr>
        <p:cxnSp>
          <p:nvCxnSpPr>
            <p:cNvPr id="57" name="Conector recto 56">
              <a:extLst>
                <a:ext uri="{FF2B5EF4-FFF2-40B4-BE49-F238E27FC236}">
                  <a16:creationId xmlns:a16="http://schemas.microsoft.com/office/drawing/2014/main" id="{A050E3C7-386D-40EB-8565-AF7FB1C03A33}"/>
                </a:ext>
              </a:extLst>
            </p:cNvPr>
            <p:cNvCxnSpPr>
              <a:cxnSpLocks noChangeAspect="1"/>
            </p:cNvCxnSpPr>
            <p:nvPr/>
          </p:nvCxnSpPr>
          <p:spPr>
            <a:xfrm flipV="1">
              <a:off x="7389681" y="1359033"/>
              <a:ext cx="4353757" cy="26878"/>
            </a:xfrm>
            <a:prstGeom prst="line">
              <a:avLst/>
            </a:prstGeom>
            <a:ln w="38100">
              <a:solidFill>
                <a:srgbClr val="2D459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Rectángulo 57">
              <a:extLst>
                <a:ext uri="{FF2B5EF4-FFF2-40B4-BE49-F238E27FC236}">
                  <a16:creationId xmlns:a16="http://schemas.microsoft.com/office/drawing/2014/main" id="{A102B4EF-461C-42A2-9AEC-B93A0929DD5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984584" y="504305"/>
              <a:ext cx="5739686" cy="890673"/>
            </a:xfrm>
            <a:prstGeom prst="rect">
              <a:avLst/>
            </a:prstGeom>
            <a:solidFill>
              <a:srgbClr val="2D459D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EC" sz="2000" dirty="0">
                  <a:latin typeface="Arial" panose="020B0604020202020204" pitchFamily="34" charset="0"/>
                  <a:cs typeface="Arial" panose="020B0604020202020204" pitchFamily="34" charset="0"/>
                </a:rPr>
                <a:t>Becas TEC – Tercer nivel técnico y tecnológico</a:t>
              </a:r>
            </a:p>
          </p:txBody>
        </p:sp>
      </p:grpSp>
      <p:grpSp>
        <p:nvGrpSpPr>
          <p:cNvPr id="59" name="Grupo 58">
            <a:extLst>
              <a:ext uri="{FF2B5EF4-FFF2-40B4-BE49-F238E27FC236}">
                <a16:creationId xmlns:a16="http://schemas.microsoft.com/office/drawing/2014/main" id="{42B050D7-A8FE-485C-A0DB-63C6BA218959}"/>
              </a:ext>
            </a:extLst>
          </p:cNvPr>
          <p:cNvGrpSpPr/>
          <p:nvPr/>
        </p:nvGrpSpPr>
        <p:grpSpPr>
          <a:xfrm>
            <a:off x="2782128" y="1422563"/>
            <a:ext cx="4993826" cy="4430157"/>
            <a:chOff x="3865365" y="1446829"/>
            <a:chExt cx="4993826" cy="4430157"/>
          </a:xfrm>
        </p:grpSpPr>
        <p:sp>
          <p:nvSpPr>
            <p:cNvPr id="60" name="Rectángulo 59">
              <a:extLst>
                <a:ext uri="{FF2B5EF4-FFF2-40B4-BE49-F238E27FC236}">
                  <a16:creationId xmlns:a16="http://schemas.microsoft.com/office/drawing/2014/main" id="{C1DFD01C-BCB2-42FD-98C6-5F826496C180}"/>
                </a:ext>
              </a:extLst>
            </p:cNvPr>
            <p:cNvSpPr/>
            <p:nvPr/>
          </p:nvSpPr>
          <p:spPr>
            <a:xfrm>
              <a:off x="4417063" y="2109375"/>
              <a:ext cx="4044468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EC" sz="14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Mujeres víctimas de violencia basada en género</a:t>
              </a:r>
              <a:endParaRPr lang="es-EC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1" name="Rectángulo 60">
              <a:extLst>
                <a:ext uri="{FF2B5EF4-FFF2-40B4-BE49-F238E27FC236}">
                  <a16:creationId xmlns:a16="http://schemas.microsoft.com/office/drawing/2014/main" id="{DEE0A017-E967-466E-B7DB-5045F2F7FE57}"/>
                </a:ext>
              </a:extLst>
            </p:cNvPr>
            <p:cNvSpPr/>
            <p:nvPr/>
          </p:nvSpPr>
          <p:spPr>
            <a:xfrm>
              <a:off x="4450580" y="2394913"/>
              <a:ext cx="3745901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EC" sz="14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Hijos e hijas de mujeres víctimas de </a:t>
              </a:r>
              <a:r>
                <a:rPr lang="es-EC" sz="1400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femicidio</a:t>
              </a:r>
              <a:r>
                <a:rPr lang="es-EC" sz="14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es-EC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2" name="Rectángulo 61">
              <a:extLst>
                <a:ext uri="{FF2B5EF4-FFF2-40B4-BE49-F238E27FC236}">
                  <a16:creationId xmlns:a16="http://schemas.microsoft.com/office/drawing/2014/main" id="{A9B03E75-9209-4AD3-A16C-68E2FB3D04FF}"/>
                </a:ext>
              </a:extLst>
            </p:cNvPr>
            <p:cNvSpPr/>
            <p:nvPr/>
          </p:nvSpPr>
          <p:spPr>
            <a:xfrm>
              <a:off x="4432647" y="2918946"/>
              <a:ext cx="4426544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EC" sz="14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Personas con condición de  discapacidad permanente</a:t>
              </a:r>
              <a:endParaRPr lang="es-EC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3" name="Rectángulo 62">
              <a:extLst>
                <a:ext uri="{FF2B5EF4-FFF2-40B4-BE49-F238E27FC236}">
                  <a16:creationId xmlns:a16="http://schemas.microsoft.com/office/drawing/2014/main" id="{DF876BF3-196A-4C99-923F-178E659039F7}"/>
                </a:ext>
              </a:extLst>
            </p:cNvPr>
            <p:cNvSpPr/>
            <p:nvPr/>
          </p:nvSpPr>
          <p:spPr>
            <a:xfrm>
              <a:off x="4417063" y="5001891"/>
              <a:ext cx="3767864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EC" sz="1400" dirty="0">
                  <a:latin typeface="Arial" panose="020B0604020202020204" pitchFamily="34" charset="0"/>
                  <a:cs typeface="Arial" panose="020B0604020202020204" pitchFamily="34" charset="0"/>
                </a:rPr>
                <a:t>Población ecuatoriana migrante retornada</a:t>
              </a:r>
            </a:p>
          </p:txBody>
        </p:sp>
        <p:sp>
          <p:nvSpPr>
            <p:cNvPr id="64" name="Rectángulo 63">
              <a:extLst>
                <a:ext uri="{FF2B5EF4-FFF2-40B4-BE49-F238E27FC236}">
                  <a16:creationId xmlns:a16="http://schemas.microsoft.com/office/drawing/2014/main" id="{1312916F-4C2F-4A86-BB0A-E9EA5D9E75DC}"/>
                </a:ext>
              </a:extLst>
            </p:cNvPr>
            <p:cNvSpPr/>
            <p:nvPr/>
          </p:nvSpPr>
          <p:spPr>
            <a:xfrm>
              <a:off x="4417063" y="4647352"/>
              <a:ext cx="3647112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EC" sz="14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Situación de escasos recursos </a:t>
              </a:r>
              <a:endParaRPr lang="es-EC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5" name="Rectángulo 64">
              <a:extLst>
                <a:ext uri="{FF2B5EF4-FFF2-40B4-BE49-F238E27FC236}">
                  <a16:creationId xmlns:a16="http://schemas.microsoft.com/office/drawing/2014/main" id="{8FE305FA-8F7A-4F0E-A0CC-6A5002A4C21D}"/>
                </a:ext>
              </a:extLst>
            </p:cNvPr>
            <p:cNvSpPr/>
            <p:nvPr/>
          </p:nvSpPr>
          <p:spPr>
            <a:xfrm>
              <a:off x="4427254" y="5418498"/>
              <a:ext cx="3034577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EC" sz="14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Pueblos y nacionalidades</a:t>
              </a:r>
              <a:endParaRPr lang="es-EC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6" name="Rectángulo 65">
              <a:extLst>
                <a:ext uri="{FF2B5EF4-FFF2-40B4-BE49-F238E27FC236}">
                  <a16:creationId xmlns:a16="http://schemas.microsoft.com/office/drawing/2014/main" id="{1D7CF6E7-01B2-43AF-9D83-CD204111C36B}"/>
                </a:ext>
              </a:extLst>
            </p:cNvPr>
            <p:cNvSpPr/>
            <p:nvPr/>
          </p:nvSpPr>
          <p:spPr>
            <a:xfrm>
              <a:off x="4450580" y="3741573"/>
              <a:ext cx="2867360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EC" sz="14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Deportistas de alto rendimiento </a:t>
              </a:r>
              <a:endParaRPr lang="es-EC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7" name="Rectángulo 66">
              <a:extLst>
                <a:ext uri="{FF2B5EF4-FFF2-40B4-BE49-F238E27FC236}">
                  <a16:creationId xmlns:a16="http://schemas.microsoft.com/office/drawing/2014/main" id="{19ACF65F-BA53-4575-B14F-7B35713448C6}"/>
                </a:ext>
              </a:extLst>
            </p:cNvPr>
            <p:cNvSpPr/>
            <p:nvPr/>
          </p:nvSpPr>
          <p:spPr>
            <a:xfrm>
              <a:off x="4450580" y="3415420"/>
              <a:ext cx="2695814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EC" sz="14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Héroes y heroínas nacionales</a:t>
              </a:r>
            </a:p>
          </p:txBody>
        </p:sp>
        <p:sp>
          <p:nvSpPr>
            <p:cNvPr id="68" name="Rectángulo redondeado 36">
              <a:extLst>
                <a:ext uri="{FF2B5EF4-FFF2-40B4-BE49-F238E27FC236}">
                  <a16:creationId xmlns:a16="http://schemas.microsoft.com/office/drawing/2014/main" id="{7A65D393-A348-4F7F-8F32-B8B9FFE0F5BC}"/>
                </a:ext>
              </a:extLst>
            </p:cNvPr>
            <p:cNvSpPr/>
            <p:nvPr/>
          </p:nvSpPr>
          <p:spPr>
            <a:xfrm>
              <a:off x="3865365" y="1446829"/>
              <a:ext cx="498492" cy="4430157"/>
            </a:xfrm>
            <a:prstGeom prst="roundRect">
              <a:avLst/>
            </a:prstGeom>
            <a:solidFill>
              <a:srgbClr val="0EAFC3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s-EC" sz="2000" dirty="0">
                  <a:latin typeface="Arial" panose="020B0604020202020204" pitchFamily="34" charset="0"/>
                  <a:cs typeface="Arial" panose="020B0604020202020204" pitchFamily="34" charset="0"/>
                </a:rPr>
                <a:t>Componentes</a:t>
              </a:r>
            </a:p>
          </p:txBody>
        </p:sp>
        <p:sp>
          <p:nvSpPr>
            <p:cNvPr id="69" name="Rectángulo 68">
              <a:extLst>
                <a:ext uri="{FF2B5EF4-FFF2-40B4-BE49-F238E27FC236}">
                  <a16:creationId xmlns:a16="http://schemas.microsoft.com/office/drawing/2014/main" id="{8109BC87-0DD0-44ED-9A5B-BED4E1356DA1}"/>
                </a:ext>
              </a:extLst>
            </p:cNvPr>
            <p:cNvSpPr/>
            <p:nvPr/>
          </p:nvSpPr>
          <p:spPr>
            <a:xfrm>
              <a:off x="4487047" y="1542287"/>
              <a:ext cx="1255244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EC" b="1" dirty="0">
                  <a:solidFill>
                    <a:srgbClr val="2D459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POR LEY</a:t>
              </a:r>
            </a:p>
          </p:txBody>
        </p:sp>
        <p:cxnSp>
          <p:nvCxnSpPr>
            <p:cNvPr id="70" name="Conector recto 69">
              <a:extLst>
                <a:ext uri="{FF2B5EF4-FFF2-40B4-BE49-F238E27FC236}">
                  <a16:creationId xmlns:a16="http://schemas.microsoft.com/office/drawing/2014/main" id="{E43A66FF-948B-4569-A167-88FD6F01B587}"/>
                </a:ext>
              </a:extLst>
            </p:cNvPr>
            <p:cNvCxnSpPr/>
            <p:nvPr/>
          </p:nvCxnSpPr>
          <p:spPr>
            <a:xfrm flipV="1">
              <a:off x="4559242" y="1884050"/>
              <a:ext cx="3687689" cy="17582"/>
            </a:xfrm>
            <a:prstGeom prst="line">
              <a:avLst/>
            </a:prstGeom>
            <a:ln w="476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Rectángulo 70">
              <a:extLst>
                <a:ext uri="{FF2B5EF4-FFF2-40B4-BE49-F238E27FC236}">
                  <a16:creationId xmlns:a16="http://schemas.microsoft.com/office/drawing/2014/main" id="{9755C0F0-79AA-40C1-AEAD-3187B2BD1119}"/>
                </a:ext>
              </a:extLst>
            </p:cNvPr>
            <p:cNvSpPr/>
            <p:nvPr/>
          </p:nvSpPr>
          <p:spPr>
            <a:xfrm>
              <a:off x="4467560" y="4164335"/>
              <a:ext cx="3140375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EC" b="1" dirty="0">
                  <a:solidFill>
                    <a:srgbClr val="2D459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POR VULNERABILIDAD</a:t>
              </a:r>
            </a:p>
          </p:txBody>
        </p:sp>
        <p:cxnSp>
          <p:nvCxnSpPr>
            <p:cNvPr id="72" name="Conector recto 71">
              <a:extLst>
                <a:ext uri="{FF2B5EF4-FFF2-40B4-BE49-F238E27FC236}">
                  <a16:creationId xmlns:a16="http://schemas.microsoft.com/office/drawing/2014/main" id="{269FFC5E-0F74-425C-9530-57BE8B01076E}"/>
                </a:ext>
              </a:extLst>
            </p:cNvPr>
            <p:cNvCxnSpPr/>
            <p:nvPr/>
          </p:nvCxnSpPr>
          <p:spPr>
            <a:xfrm flipV="1">
              <a:off x="4531608" y="4497036"/>
              <a:ext cx="3687689" cy="17582"/>
            </a:xfrm>
            <a:prstGeom prst="line">
              <a:avLst/>
            </a:prstGeom>
            <a:ln w="476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3" name="Grupo 72">
            <a:extLst>
              <a:ext uri="{FF2B5EF4-FFF2-40B4-BE49-F238E27FC236}">
                <a16:creationId xmlns:a16="http://schemas.microsoft.com/office/drawing/2014/main" id="{F4E1C6E5-AE6B-4C21-B434-95B2234EE71C}"/>
              </a:ext>
            </a:extLst>
          </p:cNvPr>
          <p:cNvGrpSpPr/>
          <p:nvPr/>
        </p:nvGrpSpPr>
        <p:grpSpPr>
          <a:xfrm>
            <a:off x="7634342" y="1451208"/>
            <a:ext cx="3032152" cy="2525970"/>
            <a:chOff x="8962894" y="1469141"/>
            <a:chExt cx="3032152" cy="2525970"/>
          </a:xfrm>
        </p:grpSpPr>
        <p:sp>
          <p:nvSpPr>
            <p:cNvPr id="74" name="Rectángulo redondeado 43">
              <a:extLst>
                <a:ext uri="{FF2B5EF4-FFF2-40B4-BE49-F238E27FC236}">
                  <a16:creationId xmlns:a16="http://schemas.microsoft.com/office/drawing/2014/main" id="{9EBF60A7-1A88-4B75-9AA8-384DA8ED3400}"/>
                </a:ext>
              </a:extLst>
            </p:cNvPr>
            <p:cNvSpPr/>
            <p:nvPr/>
          </p:nvSpPr>
          <p:spPr>
            <a:xfrm>
              <a:off x="8962894" y="1469141"/>
              <a:ext cx="498492" cy="252597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5E0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s-EC" sz="2000" dirty="0">
                  <a:latin typeface="Arial" panose="020B0604020202020204" pitchFamily="34" charset="0"/>
                  <a:cs typeface="Arial" panose="020B0604020202020204" pitchFamily="34" charset="0"/>
                </a:rPr>
                <a:t>Áreas</a:t>
              </a:r>
            </a:p>
          </p:txBody>
        </p:sp>
        <p:sp>
          <p:nvSpPr>
            <p:cNvPr id="75" name="Rectángulo 74">
              <a:extLst>
                <a:ext uri="{FF2B5EF4-FFF2-40B4-BE49-F238E27FC236}">
                  <a16:creationId xmlns:a16="http://schemas.microsoft.com/office/drawing/2014/main" id="{A1E80BB9-CC78-4BC6-8077-82359B6BA7A4}"/>
                </a:ext>
              </a:extLst>
            </p:cNvPr>
            <p:cNvSpPr/>
            <p:nvPr/>
          </p:nvSpPr>
          <p:spPr>
            <a:xfrm>
              <a:off x="9625604" y="1640964"/>
              <a:ext cx="2369442" cy="230832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EC" sz="1600" dirty="0"/>
                <a:t>Ciencias naturales, matemáticas y estadística.</a:t>
              </a:r>
            </a:p>
            <a:p>
              <a:r>
                <a:rPr lang="es-EC" sz="1600" dirty="0"/>
                <a:t>Ingeniería industria y construcción.</a:t>
              </a:r>
            </a:p>
            <a:p>
              <a:r>
                <a:rPr lang="es-EC" sz="1600" dirty="0"/>
                <a:t>Agricultura silvicultura pesca y veterinaria.</a:t>
              </a:r>
            </a:p>
            <a:p>
              <a:r>
                <a:rPr lang="es-EC" sz="1600" dirty="0"/>
                <a:t>Salud y bienestar.</a:t>
              </a:r>
            </a:p>
            <a:p>
              <a:r>
                <a:rPr lang="es-EC" sz="1600" dirty="0"/>
                <a:t>Servicios.</a:t>
              </a:r>
            </a:p>
            <a:p>
              <a:r>
                <a:rPr lang="es-EC" sz="1600" dirty="0"/>
                <a:t>Educación.</a:t>
              </a:r>
            </a:p>
          </p:txBody>
        </p:sp>
      </p:grpSp>
      <p:grpSp>
        <p:nvGrpSpPr>
          <p:cNvPr id="76" name="Grupo 75">
            <a:extLst>
              <a:ext uri="{FF2B5EF4-FFF2-40B4-BE49-F238E27FC236}">
                <a16:creationId xmlns:a16="http://schemas.microsoft.com/office/drawing/2014/main" id="{0CAAF922-2FD3-4874-8163-197BAE200C87}"/>
              </a:ext>
            </a:extLst>
          </p:cNvPr>
          <p:cNvGrpSpPr/>
          <p:nvPr/>
        </p:nvGrpSpPr>
        <p:grpSpPr>
          <a:xfrm>
            <a:off x="7653521" y="4131175"/>
            <a:ext cx="3012973" cy="1750190"/>
            <a:chOff x="8937670" y="4065814"/>
            <a:chExt cx="3012973" cy="1750190"/>
          </a:xfrm>
        </p:grpSpPr>
        <p:sp>
          <p:nvSpPr>
            <p:cNvPr id="77" name="Rectángulo redondeado 53">
              <a:extLst>
                <a:ext uri="{FF2B5EF4-FFF2-40B4-BE49-F238E27FC236}">
                  <a16:creationId xmlns:a16="http://schemas.microsoft.com/office/drawing/2014/main" id="{7A28990E-53A7-4647-A4F4-043E89485AC6}"/>
                </a:ext>
              </a:extLst>
            </p:cNvPr>
            <p:cNvSpPr/>
            <p:nvPr/>
          </p:nvSpPr>
          <p:spPr>
            <a:xfrm>
              <a:off x="8937670" y="4065814"/>
              <a:ext cx="498492" cy="1750190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rgbClr val="C5E0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s-EC" dirty="0">
                  <a:latin typeface="Arial" panose="020B0604020202020204" pitchFamily="34" charset="0"/>
                  <a:cs typeface="Arial" panose="020B0604020202020204" pitchFamily="34" charset="0"/>
                </a:rPr>
                <a:t>Financiamiento</a:t>
              </a:r>
            </a:p>
          </p:txBody>
        </p:sp>
        <p:sp>
          <p:nvSpPr>
            <p:cNvPr id="78" name="Rectángulo 77">
              <a:extLst>
                <a:ext uri="{FF2B5EF4-FFF2-40B4-BE49-F238E27FC236}">
                  <a16:creationId xmlns:a16="http://schemas.microsoft.com/office/drawing/2014/main" id="{AC1531A9-55C5-4541-A3EE-D62684EC41AC}"/>
                </a:ext>
              </a:extLst>
            </p:cNvPr>
            <p:cNvSpPr/>
            <p:nvPr/>
          </p:nvSpPr>
          <p:spPr>
            <a:xfrm>
              <a:off x="9581201" y="4203782"/>
              <a:ext cx="2369442" cy="107721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EC" sz="1600" b="1" dirty="0">
                  <a:solidFill>
                    <a:srgbClr val="000000"/>
                  </a:solidFill>
                </a:rPr>
                <a:t>$425 USD </a:t>
              </a:r>
              <a:r>
                <a:rPr lang="es-EC" sz="1600" dirty="0">
                  <a:solidFill>
                    <a:srgbClr val="000000"/>
                  </a:solidFill>
                </a:rPr>
                <a:t>mensuales por cada periodo académico ordinario, </a:t>
              </a:r>
              <a:r>
                <a:rPr lang="es-EC" sz="1600" b="1" dirty="0">
                  <a:solidFill>
                    <a:srgbClr val="000000"/>
                  </a:solidFill>
                </a:rPr>
                <a:t>durante el tiempo de sus estudios.</a:t>
              </a:r>
            </a:p>
          </p:txBody>
        </p:sp>
      </p:grpSp>
      <p:pic>
        <p:nvPicPr>
          <p:cNvPr id="31" name="Imagen 30" descr="Icono Estudiante Dibujo - Gráficos vectoriales gratis en Pixabay">
            <a:extLst>
              <a:ext uri="{FF2B5EF4-FFF2-40B4-BE49-F238E27FC236}">
                <a16:creationId xmlns:a16="http://schemas.microsoft.com/office/drawing/2014/main" id="{29BFADAE-7E39-41C3-93CA-94E44CDA64AF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526" y="2496579"/>
            <a:ext cx="1604395" cy="202955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747584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0710" y="5749779"/>
            <a:ext cx="2913933" cy="956782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0867"/>
            <a:ext cx="938801" cy="865926"/>
          </a:xfrm>
          <a:prstGeom prst="rect">
            <a:avLst/>
          </a:prstGeom>
        </p:spPr>
      </p:pic>
      <p:sp>
        <p:nvSpPr>
          <p:cNvPr id="28" name="CuadroTexto 27">
            <a:extLst>
              <a:ext uri="{FF2B5EF4-FFF2-40B4-BE49-F238E27FC236}">
                <a16:creationId xmlns:a16="http://schemas.microsoft.com/office/drawing/2014/main" id="{D92C3E9D-1E1D-0A4F-8CD7-7250CA09E1BD}"/>
              </a:ext>
            </a:extLst>
          </p:cNvPr>
          <p:cNvSpPr txBox="1"/>
          <p:nvPr/>
        </p:nvSpPr>
        <p:spPr>
          <a:xfrm>
            <a:off x="349220" y="6364538"/>
            <a:ext cx="50433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1200" dirty="0">
                <a:solidFill>
                  <a:srgbClr val="212D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Secretaría de Educación Superior, Ciencia, Tecnología e Innovación</a:t>
            </a:r>
          </a:p>
        </p:txBody>
      </p:sp>
      <p:pic>
        <p:nvPicPr>
          <p:cNvPr id="10" name="Imagen 9" descr="Documentos papel hoja dibujos animados | Vector Premium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381" y="2576306"/>
            <a:ext cx="2142562" cy="1827252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ángulo 3"/>
          <p:cNvSpPr/>
          <p:nvPr/>
        </p:nvSpPr>
        <p:spPr>
          <a:xfrm>
            <a:off x="3487487" y="1867926"/>
            <a:ext cx="3526915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s-EC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 </a:t>
            </a:r>
            <a:r>
              <a:rPr lang="es-ES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 natural en goce de derechos de participación ciudadana en el Ecuador.</a:t>
            </a:r>
            <a:endParaRPr lang="es-EC" sz="1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EC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contar con título académico del mismo nivel de formación.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EC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estar iniciando o por iniciar estudios del mismo nivel.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EC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haber sido beneficiario de beca otorgada al 100% por el Estado (excepto formación continua).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EC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mantener obligaciones vencidas con instituciones del sector público</a:t>
            </a:r>
          </a:p>
        </p:txBody>
      </p:sp>
      <p:sp>
        <p:nvSpPr>
          <p:cNvPr id="18" name="Rectángulo redondeado 36">
            <a:extLst>
              <a:ext uri="{FF2B5EF4-FFF2-40B4-BE49-F238E27FC236}">
                <a16:creationId xmlns:a16="http://schemas.microsoft.com/office/drawing/2014/main" id="{6BE4C773-C9EF-4D1F-B70B-C6BB725F266E}"/>
              </a:ext>
            </a:extLst>
          </p:cNvPr>
          <p:cNvSpPr/>
          <p:nvPr/>
        </p:nvSpPr>
        <p:spPr>
          <a:xfrm>
            <a:off x="2782128" y="1422563"/>
            <a:ext cx="498492" cy="4430157"/>
          </a:xfrm>
          <a:prstGeom prst="roundRect">
            <a:avLst/>
          </a:prstGeom>
          <a:solidFill>
            <a:srgbClr val="0EAFC3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EC" sz="2000" dirty="0">
                <a:latin typeface="Arial" panose="020B0604020202020204" pitchFamily="34" charset="0"/>
                <a:cs typeface="Arial" panose="020B0604020202020204" pitchFamily="34" charset="0"/>
              </a:rPr>
              <a:t>Requisitos generales</a:t>
            </a:r>
          </a:p>
        </p:txBody>
      </p:sp>
      <p:grpSp>
        <p:nvGrpSpPr>
          <p:cNvPr id="11" name="Grupo 10">
            <a:extLst>
              <a:ext uri="{FF2B5EF4-FFF2-40B4-BE49-F238E27FC236}">
                <a16:creationId xmlns:a16="http://schemas.microsoft.com/office/drawing/2014/main" id="{1A5DED2C-F683-4BB9-A115-70F3E026C4EF}"/>
              </a:ext>
            </a:extLst>
          </p:cNvPr>
          <p:cNvGrpSpPr/>
          <p:nvPr/>
        </p:nvGrpSpPr>
        <p:grpSpPr>
          <a:xfrm>
            <a:off x="718822" y="297341"/>
            <a:ext cx="9758854" cy="890673"/>
            <a:chOff x="1984584" y="504305"/>
            <a:chExt cx="9758854" cy="890673"/>
          </a:xfrm>
        </p:grpSpPr>
        <p:cxnSp>
          <p:nvCxnSpPr>
            <p:cNvPr id="12" name="Conector recto 11">
              <a:extLst>
                <a:ext uri="{FF2B5EF4-FFF2-40B4-BE49-F238E27FC236}">
                  <a16:creationId xmlns:a16="http://schemas.microsoft.com/office/drawing/2014/main" id="{284A6A5B-E5DF-4BA6-8AA6-5B19B91EA9CA}"/>
                </a:ext>
              </a:extLst>
            </p:cNvPr>
            <p:cNvCxnSpPr>
              <a:cxnSpLocks noChangeAspect="1"/>
            </p:cNvCxnSpPr>
            <p:nvPr/>
          </p:nvCxnSpPr>
          <p:spPr>
            <a:xfrm flipV="1">
              <a:off x="7389681" y="1359033"/>
              <a:ext cx="4353757" cy="26878"/>
            </a:xfrm>
            <a:prstGeom prst="line">
              <a:avLst/>
            </a:prstGeom>
            <a:ln w="38100">
              <a:solidFill>
                <a:srgbClr val="2D459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74AFA8BD-FB37-4E83-B42A-2B10A915F6C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984584" y="504305"/>
              <a:ext cx="5739686" cy="890673"/>
            </a:xfrm>
            <a:prstGeom prst="rect">
              <a:avLst/>
            </a:prstGeom>
            <a:solidFill>
              <a:srgbClr val="2D459D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EC" sz="2000" dirty="0">
                  <a:latin typeface="Arial" panose="020B0604020202020204" pitchFamily="34" charset="0"/>
                  <a:cs typeface="Arial" panose="020B0604020202020204" pitchFamily="34" charset="0"/>
                </a:rPr>
                <a:t>Becas TEC – Tercer nivel técnico y tecnológico</a:t>
              </a:r>
            </a:p>
          </p:txBody>
        </p:sp>
      </p:grpSp>
      <p:grpSp>
        <p:nvGrpSpPr>
          <p:cNvPr id="14" name="Grupo 13">
            <a:extLst>
              <a:ext uri="{FF2B5EF4-FFF2-40B4-BE49-F238E27FC236}">
                <a16:creationId xmlns:a16="http://schemas.microsoft.com/office/drawing/2014/main" id="{1E78F6AF-67BA-4141-9D45-C177E4084F39}"/>
              </a:ext>
            </a:extLst>
          </p:cNvPr>
          <p:cNvGrpSpPr/>
          <p:nvPr/>
        </p:nvGrpSpPr>
        <p:grpSpPr>
          <a:xfrm>
            <a:off x="7634342" y="1451208"/>
            <a:ext cx="3032152" cy="2525970"/>
            <a:chOff x="8962894" y="1469141"/>
            <a:chExt cx="3032152" cy="2525970"/>
          </a:xfrm>
        </p:grpSpPr>
        <p:sp>
          <p:nvSpPr>
            <p:cNvPr id="19" name="Rectángulo redondeado 43">
              <a:extLst>
                <a:ext uri="{FF2B5EF4-FFF2-40B4-BE49-F238E27FC236}">
                  <a16:creationId xmlns:a16="http://schemas.microsoft.com/office/drawing/2014/main" id="{ABAD3E34-CF6F-4C3A-981B-65C1DF52EBF2}"/>
                </a:ext>
              </a:extLst>
            </p:cNvPr>
            <p:cNvSpPr/>
            <p:nvPr/>
          </p:nvSpPr>
          <p:spPr>
            <a:xfrm>
              <a:off x="8962894" y="1469141"/>
              <a:ext cx="498492" cy="252597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C5E0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s-EC" sz="2000" dirty="0">
                  <a:latin typeface="Arial" panose="020B0604020202020204" pitchFamily="34" charset="0"/>
                  <a:cs typeface="Arial" panose="020B0604020202020204" pitchFamily="34" charset="0"/>
                </a:rPr>
                <a:t>Por iniciar</a:t>
              </a:r>
            </a:p>
          </p:txBody>
        </p:sp>
        <p:sp>
          <p:nvSpPr>
            <p:cNvPr id="20" name="Rectángulo 19">
              <a:extLst>
                <a:ext uri="{FF2B5EF4-FFF2-40B4-BE49-F238E27FC236}">
                  <a16:creationId xmlns:a16="http://schemas.microsoft.com/office/drawing/2014/main" id="{41630866-E5D9-4CB7-AE48-C784753C497F}"/>
                </a:ext>
              </a:extLst>
            </p:cNvPr>
            <p:cNvSpPr/>
            <p:nvPr/>
          </p:nvSpPr>
          <p:spPr>
            <a:xfrm>
              <a:off x="9625604" y="1484548"/>
              <a:ext cx="2369442" cy="246221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EC" sz="14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Tener cupo en una institución pública o privada</a:t>
              </a:r>
            </a:p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lang="es-EC" sz="14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Pública: se verificará en con el sistema de acceso a educación superior – </a:t>
              </a:r>
              <a:r>
                <a:rPr lang="es-EC" sz="1400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Senescyt</a:t>
              </a:r>
              <a:r>
                <a:rPr lang="es-EC" sz="14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lang="es-EC" sz="14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Privada: certificado emitido por la institución en el que se indique que va a iniciar estudios.</a:t>
              </a:r>
            </a:p>
          </p:txBody>
        </p:sp>
      </p:grpSp>
      <p:grpSp>
        <p:nvGrpSpPr>
          <p:cNvPr id="21" name="Grupo 20">
            <a:extLst>
              <a:ext uri="{FF2B5EF4-FFF2-40B4-BE49-F238E27FC236}">
                <a16:creationId xmlns:a16="http://schemas.microsoft.com/office/drawing/2014/main" id="{C5293E82-720E-4BB2-B48F-ACACFA97D99E}"/>
              </a:ext>
            </a:extLst>
          </p:cNvPr>
          <p:cNvGrpSpPr/>
          <p:nvPr/>
        </p:nvGrpSpPr>
        <p:grpSpPr>
          <a:xfrm>
            <a:off x="7653517" y="4088663"/>
            <a:ext cx="3415538" cy="1815882"/>
            <a:chOff x="8937670" y="4023302"/>
            <a:chExt cx="3094863" cy="1815882"/>
          </a:xfrm>
        </p:grpSpPr>
        <p:sp>
          <p:nvSpPr>
            <p:cNvPr id="22" name="Rectángulo redondeado 53">
              <a:extLst>
                <a:ext uri="{FF2B5EF4-FFF2-40B4-BE49-F238E27FC236}">
                  <a16:creationId xmlns:a16="http://schemas.microsoft.com/office/drawing/2014/main" id="{28D28430-0E21-4687-8937-4CA72EE4DD29}"/>
                </a:ext>
              </a:extLst>
            </p:cNvPr>
            <p:cNvSpPr/>
            <p:nvPr/>
          </p:nvSpPr>
          <p:spPr>
            <a:xfrm>
              <a:off x="8937670" y="4065814"/>
              <a:ext cx="434315" cy="1750190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rgbClr val="C5E0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s-EC" dirty="0">
                  <a:latin typeface="Arial" panose="020B0604020202020204" pitchFamily="34" charset="0"/>
                  <a:cs typeface="Arial" panose="020B0604020202020204" pitchFamily="34" charset="0"/>
                </a:rPr>
                <a:t>En estudios</a:t>
              </a:r>
            </a:p>
          </p:txBody>
        </p:sp>
        <p:sp>
          <p:nvSpPr>
            <p:cNvPr id="23" name="Rectángulo 22">
              <a:extLst>
                <a:ext uri="{FF2B5EF4-FFF2-40B4-BE49-F238E27FC236}">
                  <a16:creationId xmlns:a16="http://schemas.microsoft.com/office/drawing/2014/main" id="{B1F61253-D152-487D-8100-E8672B523E80}"/>
                </a:ext>
              </a:extLst>
            </p:cNvPr>
            <p:cNvSpPr/>
            <p:nvPr/>
          </p:nvSpPr>
          <p:spPr>
            <a:xfrm>
              <a:off x="9526690" y="4023302"/>
              <a:ext cx="2505843" cy="181588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EC" sz="14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Certificado actualizado de estudiante regular emitido y firmado por la institución de educación.</a:t>
              </a:r>
            </a:p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lang="es-EC" sz="14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Fecha de inicio y culminación de estudios</a:t>
              </a:r>
            </a:p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lang="es-EC" sz="14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Nombre del programa de estudios (carrera).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350465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0710" y="5749779"/>
            <a:ext cx="2913933" cy="956782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0867"/>
            <a:ext cx="938801" cy="865926"/>
          </a:xfrm>
          <a:prstGeom prst="rect">
            <a:avLst/>
          </a:prstGeom>
        </p:spPr>
      </p:pic>
      <p:sp>
        <p:nvSpPr>
          <p:cNvPr id="36" name="Rectángulo 35"/>
          <p:cNvSpPr/>
          <p:nvPr/>
        </p:nvSpPr>
        <p:spPr>
          <a:xfrm>
            <a:off x="5343676" y="6265297"/>
            <a:ext cx="3849996" cy="230832"/>
          </a:xfrm>
          <a:prstGeom prst="rect">
            <a:avLst/>
          </a:prstGeom>
          <a:ln>
            <a:noFill/>
            <a:prstDash val="sysDash"/>
          </a:ln>
        </p:spPr>
        <p:txBody>
          <a:bodyPr wrap="square">
            <a:spAutoFit/>
          </a:bodyPr>
          <a:lstStyle/>
          <a:p>
            <a:r>
              <a:rPr lang="es-EC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En caso de muerte del héroe o heroína. La beca será para familiares</a:t>
            </a:r>
            <a:endParaRPr lang="es-EC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D92C3E9D-1E1D-0A4F-8CD7-7250CA09E1BD}"/>
              </a:ext>
            </a:extLst>
          </p:cNvPr>
          <p:cNvSpPr txBox="1"/>
          <p:nvPr/>
        </p:nvSpPr>
        <p:spPr>
          <a:xfrm>
            <a:off x="349220" y="6364538"/>
            <a:ext cx="50433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1200" dirty="0">
                <a:solidFill>
                  <a:srgbClr val="212D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Secretaría de Educación Superior, Ciencia, Tecnología e Innovación</a:t>
            </a:r>
          </a:p>
        </p:txBody>
      </p:sp>
      <p:sp>
        <p:nvSpPr>
          <p:cNvPr id="55" name="Rectángulo redondeado 36">
            <a:extLst>
              <a:ext uri="{FF2B5EF4-FFF2-40B4-BE49-F238E27FC236}">
                <a16:creationId xmlns:a16="http://schemas.microsoft.com/office/drawing/2014/main" id="{B26C9732-B58F-44DD-A086-9B2B6F52551F}"/>
              </a:ext>
            </a:extLst>
          </p:cNvPr>
          <p:cNvSpPr/>
          <p:nvPr/>
        </p:nvSpPr>
        <p:spPr>
          <a:xfrm>
            <a:off x="2782128" y="1422563"/>
            <a:ext cx="498492" cy="4430157"/>
          </a:xfrm>
          <a:prstGeom prst="roundRect">
            <a:avLst/>
          </a:prstGeom>
          <a:solidFill>
            <a:srgbClr val="0EAFC3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EC" sz="2000" dirty="0">
                <a:latin typeface="Arial" panose="020B0604020202020204" pitchFamily="34" charset="0"/>
                <a:cs typeface="Arial" panose="020B0604020202020204" pitchFamily="34" charset="0"/>
              </a:rPr>
              <a:t>Requisitos por componente</a:t>
            </a:r>
          </a:p>
        </p:txBody>
      </p:sp>
      <p:pic>
        <p:nvPicPr>
          <p:cNvPr id="56" name="Imagen 55" descr="Documentos papel hoja dibujos animados | Vector Premium">
            <a:extLst>
              <a:ext uri="{FF2B5EF4-FFF2-40B4-BE49-F238E27FC236}">
                <a16:creationId xmlns:a16="http://schemas.microsoft.com/office/drawing/2014/main" id="{B364CF4D-C97B-4674-8A1A-C8C1FB23371F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381" y="2431922"/>
            <a:ext cx="2142562" cy="1827252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Rectángulo 58">
            <a:extLst>
              <a:ext uri="{FF2B5EF4-FFF2-40B4-BE49-F238E27FC236}">
                <a16:creationId xmlns:a16="http://schemas.microsoft.com/office/drawing/2014/main" id="{A991B0A9-AD6F-4FED-8568-D05E63E3C0CE}"/>
              </a:ext>
            </a:extLst>
          </p:cNvPr>
          <p:cNvSpPr/>
          <p:nvPr/>
        </p:nvSpPr>
        <p:spPr>
          <a:xfrm>
            <a:off x="3333826" y="1519605"/>
            <a:ext cx="30312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C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Mujeres víctimas de violencia basada en género</a:t>
            </a:r>
            <a:endParaRPr lang="es-EC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Rectángulo 59">
            <a:extLst>
              <a:ext uri="{FF2B5EF4-FFF2-40B4-BE49-F238E27FC236}">
                <a16:creationId xmlns:a16="http://schemas.microsoft.com/office/drawing/2014/main" id="{220A1478-DA5E-4978-8D07-B6F64EE96BB2}"/>
              </a:ext>
            </a:extLst>
          </p:cNvPr>
          <p:cNvSpPr/>
          <p:nvPr/>
        </p:nvSpPr>
        <p:spPr>
          <a:xfrm>
            <a:off x="3367344" y="2322511"/>
            <a:ext cx="26631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C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Hijos e hijas de mujeres víctimas de </a:t>
            </a:r>
            <a:r>
              <a:rPr lang="es-EC" sz="1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femicidio</a:t>
            </a:r>
            <a:r>
              <a:rPr lang="es-EC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EC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Rectángulo 60">
            <a:extLst>
              <a:ext uri="{FF2B5EF4-FFF2-40B4-BE49-F238E27FC236}">
                <a16:creationId xmlns:a16="http://schemas.microsoft.com/office/drawing/2014/main" id="{E26900E4-7BAB-4A8F-93FC-0DE01BD0536D}"/>
              </a:ext>
            </a:extLst>
          </p:cNvPr>
          <p:cNvSpPr/>
          <p:nvPr/>
        </p:nvSpPr>
        <p:spPr>
          <a:xfrm>
            <a:off x="3349410" y="3195475"/>
            <a:ext cx="30156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C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Personas con condición de  discapacidad permanente</a:t>
            </a:r>
            <a:endParaRPr lang="es-EC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Rectángulo 61">
            <a:extLst>
              <a:ext uri="{FF2B5EF4-FFF2-40B4-BE49-F238E27FC236}">
                <a16:creationId xmlns:a16="http://schemas.microsoft.com/office/drawing/2014/main" id="{48624FEF-B227-4292-AB38-6AE03530CC9D}"/>
              </a:ext>
            </a:extLst>
          </p:cNvPr>
          <p:cNvSpPr/>
          <p:nvPr/>
        </p:nvSpPr>
        <p:spPr>
          <a:xfrm>
            <a:off x="3266885" y="5053672"/>
            <a:ext cx="286736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C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Deportistas de alto rendimiento </a:t>
            </a:r>
            <a:endParaRPr lang="es-EC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Rectángulo 62">
            <a:extLst>
              <a:ext uri="{FF2B5EF4-FFF2-40B4-BE49-F238E27FC236}">
                <a16:creationId xmlns:a16="http://schemas.microsoft.com/office/drawing/2014/main" id="{9EB21D40-C788-45C8-801D-9F6A405556F8}"/>
              </a:ext>
            </a:extLst>
          </p:cNvPr>
          <p:cNvSpPr/>
          <p:nvPr/>
        </p:nvSpPr>
        <p:spPr>
          <a:xfrm>
            <a:off x="3367343" y="4209294"/>
            <a:ext cx="269581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C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Héroes y heroínas nacionales</a:t>
            </a:r>
          </a:p>
        </p:txBody>
      </p:sp>
      <p:grpSp>
        <p:nvGrpSpPr>
          <p:cNvPr id="5" name="Grupo 4">
            <a:extLst>
              <a:ext uri="{FF2B5EF4-FFF2-40B4-BE49-F238E27FC236}">
                <a16:creationId xmlns:a16="http://schemas.microsoft.com/office/drawing/2014/main" id="{E9F1058C-79CA-49E6-97F0-6B52C4626E02}"/>
              </a:ext>
            </a:extLst>
          </p:cNvPr>
          <p:cNvGrpSpPr/>
          <p:nvPr/>
        </p:nvGrpSpPr>
        <p:grpSpPr>
          <a:xfrm>
            <a:off x="5895474" y="1413502"/>
            <a:ext cx="4488731" cy="632589"/>
            <a:chOff x="6482195" y="1355678"/>
            <a:chExt cx="5568163" cy="632589"/>
          </a:xfrm>
        </p:grpSpPr>
        <p:sp>
          <p:nvSpPr>
            <p:cNvPr id="20" name="Rectángulo 19"/>
            <p:cNvSpPr/>
            <p:nvPr/>
          </p:nvSpPr>
          <p:spPr>
            <a:xfrm>
              <a:off x="7429828" y="1423320"/>
              <a:ext cx="4141745" cy="307777"/>
            </a:xfrm>
            <a:prstGeom prst="rect">
              <a:avLst/>
            </a:prstGeom>
            <a:ln>
              <a:noFill/>
              <a:prstDash val="sysDash"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EC" sz="14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Copia de la Sentencia condenatoria ejecutoriada</a:t>
              </a:r>
            </a:p>
          </p:txBody>
        </p:sp>
        <p:sp>
          <p:nvSpPr>
            <p:cNvPr id="65" name="Rectángulo: esquinas redondeadas 64">
              <a:extLst>
                <a:ext uri="{FF2B5EF4-FFF2-40B4-BE49-F238E27FC236}">
                  <a16:creationId xmlns:a16="http://schemas.microsoft.com/office/drawing/2014/main" id="{BD9A7885-0DCF-4959-927D-0B98EAF720C9}"/>
                </a:ext>
              </a:extLst>
            </p:cNvPr>
            <p:cNvSpPr/>
            <p:nvPr/>
          </p:nvSpPr>
          <p:spPr>
            <a:xfrm>
              <a:off x="7130680" y="1355678"/>
              <a:ext cx="4919678" cy="632589"/>
            </a:xfrm>
            <a:prstGeom prst="roundRect">
              <a:avLst/>
            </a:prstGeom>
            <a:noFill/>
            <a:ln w="28575">
              <a:solidFill>
                <a:srgbClr val="0EAFC3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C"/>
            </a:p>
          </p:txBody>
        </p:sp>
        <p:cxnSp>
          <p:nvCxnSpPr>
            <p:cNvPr id="66" name="Conector recto 65">
              <a:extLst>
                <a:ext uri="{FF2B5EF4-FFF2-40B4-BE49-F238E27FC236}">
                  <a16:creationId xmlns:a16="http://schemas.microsoft.com/office/drawing/2014/main" id="{2D3456F9-BAF2-4022-A8BB-EC24B4C4C42F}"/>
                </a:ext>
              </a:extLst>
            </p:cNvPr>
            <p:cNvCxnSpPr>
              <a:cxnSpLocks/>
            </p:cNvCxnSpPr>
            <p:nvPr/>
          </p:nvCxnSpPr>
          <p:spPr>
            <a:xfrm>
              <a:off x="6482195" y="1626577"/>
              <a:ext cx="648484" cy="0"/>
            </a:xfrm>
            <a:prstGeom prst="line">
              <a:avLst/>
            </a:prstGeom>
            <a:ln w="28575">
              <a:solidFill>
                <a:srgbClr val="0EAFC3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Grupo 67">
            <a:extLst>
              <a:ext uri="{FF2B5EF4-FFF2-40B4-BE49-F238E27FC236}">
                <a16:creationId xmlns:a16="http://schemas.microsoft.com/office/drawing/2014/main" id="{91E603F7-639D-4198-A3B9-88C7819882F4}"/>
              </a:ext>
            </a:extLst>
          </p:cNvPr>
          <p:cNvGrpSpPr/>
          <p:nvPr/>
        </p:nvGrpSpPr>
        <p:grpSpPr>
          <a:xfrm>
            <a:off x="5881741" y="2143004"/>
            <a:ext cx="4515245" cy="780233"/>
            <a:chOff x="6374081" y="1355678"/>
            <a:chExt cx="5363318" cy="780233"/>
          </a:xfrm>
        </p:grpSpPr>
        <p:sp>
          <p:nvSpPr>
            <p:cNvPr id="69" name="Rectángulo 68">
              <a:extLst>
                <a:ext uri="{FF2B5EF4-FFF2-40B4-BE49-F238E27FC236}">
                  <a16:creationId xmlns:a16="http://schemas.microsoft.com/office/drawing/2014/main" id="{F573E9EC-72F2-4DFF-9614-B2FAE73C4A5A}"/>
                </a:ext>
              </a:extLst>
            </p:cNvPr>
            <p:cNvSpPr/>
            <p:nvPr/>
          </p:nvSpPr>
          <p:spPr>
            <a:xfrm>
              <a:off x="6951268" y="1387224"/>
              <a:ext cx="4726048" cy="738664"/>
            </a:xfrm>
            <a:prstGeom prst="rect">
              <a:avLst/>
            </a:prstGeom>
            <a:ln>
              <a:noFill/>
              <a:prstDash val="sysDash"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EC" sz="14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Copia de la Sentencia condenatoria ejecutoriada por delito de femicidio.</a:t>
              </a:r>
            </a:p>
            <a:p>
              <a:pPr algn="ctr"/>
              <a:r>
                <a:rPr lang="es-EC" sz="14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Copia de cédula de ciudadanía</a:t>
              </a:r>
            </a:p>
          </p:txBody>
        </p:sp>
        <p:sp>
          <p:nvSpPr>
            <p:cNvPr id="70" name="Rectángulo: esquinas redondeadas 69">
              <a:extLst>
                <a:ext uri="{FF2B5EF4-FFF2-40B4-BE49-F238E27FC236}">
                  <a16:creationId xmlns:a16="http://schemas.microsoft.com/office/drawing/2014/main" id="{E701D2F9-B9E6-4972-8AF2-318AC3EAA304}"/>
                </a:ext>
              </a:extLst>
            </p:cNvPr>
            <p:cNvSpPr/>
            <p:nvPr/>
          </p:nvSpPr>
          <p:spPr>
            <a:xfrm>
              <a:off x="7011352" y="1355678"/>
              <a:ext cx="4726047" cy="780233"/>
            </a:xfrm>
            <a:prstGeom prst="roundRect">
              <a:avLst/>
            </a:prstGeom>
            <a:noFill/>
            <a:ln w="28575">
              <a:solidFill>
                <a:srgbClr val="0EAFC3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C"/>
            </a:p>
          </p:txBody>
        </p:sp>
        <p:cxnSp>
          <p:nvCxnSpPr>
            <p:cNvPr id="71" name="Conector recto 70">
              <a:extLst>
                <a:ext uri="{FF2B5EF4-FFF2-40B4-BE49-F238E27FC236}">
                  <a16:creationId xmlns:a16="http://schemas.microsoft.com/office/drawing/2014/main" id="{54A050C4-F071-4440-B2EC-EEF79E301C42}"/>
                </a:ext>
              </a:extLst>
            </p:cNvPr>
            <p:cNvCxnSpPr>
              <a:cxnSpLocks/>
            </p:cNvCxnSpPr>
            <p:nvPr/>
          </p:nvCxnSpPr>
          <p:spPr>
            <a:xfrm>
              <a:off x="6374081" y="1724749"/>
              <a:ext cx="645530" cy="0"/>
            </a:xfrm>
            <a:prstGeom prst="line">
              <a:avLst/>
            </a:prstGeom>
            <a:ln w="28575">
              <a:solidFill>
                <a:srgbClr val="0EAFC3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2" name="Grupo 71">
            <a:extLst>
              <a:ext uri="{FF2B5EF4-FFF2-40B4-BE49-F238E27FC236}">
                <a16:creationId xmlns:a16="http://schemas.microsoft.com/office/drawing/2014/main" id="{EFDDA4C3-1946-4876-A557-FA6EBA743F1A}"/>
              </a:ext>
            </a:extLst>
          </p:cNvPr>
          <p:cNvGrpSpPr/>
          <p:nvPr/>
        </p:nvGrpSpPr>
        <p:grpSpPr>
          <a:xfrm>
            <a:off x="5881742" y="3020180"/>
            <a:ext cx="4488729" cy="757214"/>
            <a:chOff x="6186831" y="1349490"/>
            <a:chExt cx="6687510" cy="757214"/>
          </a:xfrm>
        </p:grpSpPr>
        <p:sp>
          <p:nvSpPr>
            <p:cNvPr id="73" name="Rectángulo 72">
              <a:extLst>
                <a:ext uri="{FF2B5EF4-FFF2-40B4-BE49-F238E27FC236}">
                  <a16:creationId xmlns:a16="http://schemas.microsoft.com/office/drawing/2014/main" id="{7434750C-7F0E-4C83-82B9-E69865F2BC71}"/>
                </a:ext>
              </a:extLst>
            </p:cNvPr>
            <p:cNvSpPr/>
            <p:nvPr/>
          </p:nvSpPr>
          <p:spPr>
            <a:xfrm>
              <a:off x="7208812" y="1349490"/>
              <a:ext cx="5484867" cy="738664"/>
            </a:xfrm>
            <a:prstGeom prst="rect">
              <a:avLst/>
            </a:prstGeom>
            <a:ln>
              <a:noFill/>
              <a:prstDash val="sysDash"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EC" sz="14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Presentar condición de discapacidad permanente, igual o mayor al 30% debidamente calificada.</a:t>
              </a:r>
              <a:endParaRPr lang="es-EC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4" name="Rectángulo: esquinas redondeadas 73">
              <a:extLst>
                <a:ext uri="{FF2B5EF4-FFF2-40B4-BE49-F238E27FC236}">
                  <a16:creationId xmlns:a16="http://schemas.microsoft.com/office/drawing/2014/main" id="{23AD3085-4F29-4939-97A5-6940058163FD}"/>
                </a:ext>
              </a:extLst>
            </p:cNvPr>
            <p:cNvSpPr/>
            <p:nvPr/>
          </p:nvSpPr>
          <p:spPr>
            <a:xfrm>
              <a:off x="6986136" y="1355677"/>
              <a:ext cx="5888205" cy="751027"/>
            </a:xfrm>
            <a:prstGeom prst="roundRect">
              <a:avLst/>
            </a:prstGeom>
            <a:noFill/>
            <a:ln w="28575">
              <a:solidFill>
                <a:srgbClr val="0EAFC3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C"/>
            </a:p>
          </p:txBody>
        </p:sp>
        <p:cxnSp>
          <p:nvCxnSpPr>
            <p:cNvPr id="75" name="Conector recto 74">
              <a:extLst>
                <a:ext uri="{FF2B5EF4-FFF2-40B4-BE49-F238E27FC236}">
                  <a16:creationId xmlns:a16="http://schemas.microsoft.com/office/drawing/2014/main" id="{B724575F-2A36-4354-B9D2-4ADA425072F4}"/>
                </a:ext>
              </a:extLst>
            </p:cNvPr>
            <p:cNvCxnSpPr>
              <a:cxnSpLocks/>
            </p:cNvCxnSpPr>
            <p:nvPr/>
          </p:nvCxnSpPr>
          <p:spPr>
            <a:xfrm>
              <a:off x="6186831" y="1724749"/>
              <a:ext cx="799305" cy="0"/>
            </a:xfrm>
            <a:prstGeom prst="line">
              <a:avLst/>
            </a:prstGeom>
            <a:ln w="28575">
              <a:solidFill>
                <a:srgbClr val="0EAFC3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0" name="Grupo 79">
            <a:extLst>
              <a:ext uri="{FF2B5EF4-FFF2-40B4-BE49-F238E27FC236}">
                <a16:creationId xmlns:a16="http://schemas.microsoft.com/office/drawing/2014/main" id="{5585DD9B-512A-4450-A94C-B231C9305D1B}"/>
              </a:ext>
            </a:extLst>
          </p:cNvPr>
          <p:cNvGrpSpPr/>
          <p:nvPr/>
        </p:nvGrpSpPr>
        <p:grpSpPr>
          <a:xfrm>
            <a:off x="5895474" y="3888636"/>
            <a:ext cx="4729348" cy="997685"/>
            <a:chOff x="6218207" y="1355678"/>
            <a:chExt cx="7045995" cy="997685"/>
          </a:xfrm>
        </p:grpSpPr>
        <p:sp>
          <p:nvSpPr>
            <p:cNvPr id="81" name="Rectángulo 80">
              <a:extLst>
                <a:ext uri="{FF2B5EF4-FFF2-40B4-BE49-F238E27FC236}">
                  <a16:creationId xmlns:a16="http://schemas.microsoft.com/office/drawing/2014/main" id="{C7789F83-4D5C-4F3B-B21C-3E9C5E1C5DD4}"/>
                </a:ext>
              </a:extLst>
            </p:cNvPr>
            <p:cNvSpPr/>
            <p:nvPr/>
          </p:nvSpPr>
          <p:spPr>
            <a:xfrm>
              <a:off x="6946832" y="1399256"/>
              <a:ext cx="6317370" cy="954107"/>
            </a:xfrm>
            <a:prstGeom prst="rect">
              <a:avLst/>
            </a:prstGeom>
            <a:ln>
              <a:noFill/>
              <a:prstDash val="sysDash"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EC" sz="14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Copia de cédula de ciudadanía (familiar)</a:t>
              </a:r>
            </a:p>
            <a:p>
              <a:pPr algn="ctr"/>
              <a:r>
                <a:rPr lang="es-EC" sz="14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*Certificado de defunción del héroe o heroína</a:t>
              </a:r>
            </a:p>
            <a:p>
              <a:pPr algn="ctr"/>
              <a:r>
                <a:rPr lang="es-EC" sz="14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Copia certificada de Declaratoria de Reconocimiento de Héroe / Heroína</a:t>
              </a:r>
            </a:p>
          </p:txBody>
        </p:sp>
        <p:sp>
          <p:nvSpPr>
            <p:cNvPr id="82" name="Rectángulo: esquinas redondeadas 81">
              <a:extLst>
                <a:ext uri="{FF2B5EF4-FFF2-40B4-BE49-F238E27FC236}">
                  <a16:creationId xmlns:a16="http://schemas.microsoft.com/office/drawing/2014/main" id="{12367E75-0BFD-4F97-8116-B25218FA7CCE}"/>
                </a:ext>
              </a:extLst>
            </p:cNvPr>
            <p:cNvSpPr/>
            <p:nvPr/>
          </p:nvSpPr>
          <p:spPr>
            <a:xfrm>
              <a:off x="6997056" y="1355678"/>
              <a:ext cx="5888204" cy="997685"/>
            </a:xfrm>
            <a:prstGeom prst="roundRect">
              <a:avLst/>
            </a:prstGeom>
            <a:noFill/>
            <a:ln w="28575">
              <a:solidFill>
                <a:srgbClr val="0EAFC3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C" dirty="0"/>
            </a:p>
          </p:txBody>
        </p:sp>
        <p:cxnSp>
          <p:nvCxnSpPr>
            <p:cNvPr id="83" name="Conector recto 82">
              <a:extLst>
                <a:ext uri="{FF2B5EF4-FFF2-40B4-BE49-F238E27FC236}">
                  <a16:creationId xmlns:a16="http://schemas.microsoft.com/office/drawing/2014/main" id="{ACBA5980-4944-4F6F-BB8F-9E2509AE2551}"/>
                </a:ext>
              </a:extLst>
            </p:cNvPr>
            <p:cNvCxnSpPr>
              <a:cxnSpLocks/>
            </p:cNvCxnSpPr>
            <p:nvPr/>
          </p:nvCxnSpPr>
          <p:spPr>
            <a:xfrm>
              <a:off x="6218207" y="1845069"/>
              <a:ext cx="778846" cy="0"/>
            </a:xfrm>
            <a:prstGeom prst="line">
              <a:avLst/>
            </a:prstGeom>
            <a:ln w="28575">
              <a:solidFill>
                <a:srgbClr val="0EAFC3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4" name="Grupo 83">
            <a:extLst>
              <a:ext uri="{FF2B5EF4-FFF2-40B4-BE49-F238E27FC236}">
                <a16:creationId xmlns:a16="http://schemas.microsoft.com/office/drawing/2014/main" id="{B285A7DA-A5A8-4CED-AFA3-5023DBE82B9C}"/>
              </a:ext>
            </a:extLst>
          </p:cNvPr>
          <p:cNvGrpSpPr/>
          <p:nvPr/>
        </p:nvGrpSpPr>
        <p:grpSpPr>
          <a:xfrm>
            <a:off x="5910107" y="4988391"/>
            <a:ext cx="4460365" cy="782242"/>
            <a:chOff x="6212708" y="1355678"/>
            <a:chExt cx="6645250" cy="782242"/>
          </a:xfrm>
        </p:grpSpPr>
        <p:sp>
          <p:nvSpPr>
            <p:cNvPr id="85" name="Rectángulo 84">
              <a:extLst>
                <a:ext uri="{FF2B5EF4-FFF2-40B4-BE49-F238E27FC236}">
                  <a16:creationId xmlns:a16="http://schemas.microsoft.com/office/drawing/2014/main" id="{575237E2-8110-4D5A-AF3A-1675BF7DC783}"/>
                </a:ext>
              </a:extLst>
            </p:cNvPr>
            <p:cNvSpPr/>
            <p:nvPr/>
          </p:nvSpPr>
          <p:spPr>
            <a:xfrm>
              <a:off x="6890484" y="1399256"/>
              <a:ext cx="5932742" cy="738664"/>
            </a:xfrm>
            <a:prstGeom prst="rect">
              <a:avLst/>
            </a:prstGeom>
            <a:ln>
              <a:noFill/>
              <a:prstDash val="sysDash"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EC" sz="14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Informe de acuerdo a la Ley del deporte, donde se acredite la calidad de: deportista de alto rendimiento, o deportista de nivel formativo</a:t>
              </a:r>
              <a:endParaRPr lang="es-EC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6" name="Rectángulo: esquinas redondeadas 85">
              <a:extLst>
                <a:ext uri="{FF2B5EF4-FFF2-40B4-BE49-F238E27FC236}">
                  <a16:creationId xmlns:a16="http://schemas.microsoft.com/office/drawing/2014/main" id="{9A879283-3CE0-4EB5-AA1B-2B74CE0DB094}"/>
                </a:ext>
              </a:extLst>
            </p:cNvPr>
            <p:cNvSpPr/>
            <p:nvPr/>
          </p:nvSpPr>
          <p:spPr>
            <a:xfrm>
              <a:off x="6919532" y="1355678"/>
              <a:ext cx="5938426" cy="782242"/>
            </a:xfrm>
            <a:prstGeom prst="roundRect">
              <a:avLst/>
            </a:prstGeom>
            <a:noFill/>
            <a:ln w="28575">
              <a:solidFill>
                <a:srgbClr val="0EAFC3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C"/>
            </a:p>
          </p:txBody>
        </p:sp>
        <p:cxnSp>
          <p:nvCxnSpPr>
            <p:cNvPr id="87" name="Conector recto 86">
              <a:extLst>
                <a:ext uri="{FF2B5EF4-FFF2-40B4-BE49-F238E27FC236}">
                  <a16:creationId xmlns:a16="http://schemas.microsoft.com/office/drawing/2014/main" id="{6733737C-BB6B-423E-A612-55B0E7EF74D3}"/>
                </a:ext>
              </a:extLst>
            </p:cNvPr>
            <p:cNvCxnSpPr>
              <a:cxnSpLocks/>
            </p:cNvCxnSpPr>
            <p:nvPr/>
          </p:nvCxnSpPr>
          <p:spPr>
            <a:xfrm>
              <a:off x="6212708" y="1592408"/>
              <a:ext cx="742676" cy="1"/>
            </a:xfrm>
            <a:prstGeom prst="line">
              <a:avLst/>
            </a:prstGeom>
            <a:ln w="28575">
              <a:solidFill>
                <a:srgbClr val="0EAFC3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Rectángulo 87">
            <a:extLst>
              <a:ext uri="{FF2B5EF4-FFF2-40B4-BE49-F238E27FC236}">
                <a16:creationId xmlns:a16="http://schemas.microsoft.com/office/drawing/2014/main" id="{08AE666A-A7CD-44F3-AF73-746041E49E3F}"/>
              </a:ext>
            </a:extLst>
          </p:cNvPr>
          <p:cNvSpPr/>
          <p:nvPr/>
        </p:nvSpPr>
        <p:spPr>
          <a:xfrm>
            <a:off x="977664" y="4174450"/>
            <a:ext cx="12552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C" b="1" dirty="0">
                <a:solidFill>
                  <a:srgbClr val="2D45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 LEY</a:t>
            </a:r>
          </a:p>
        </p:txBody>
      </p:sp>
      <p:grpSp>
        <p:nvGrpSpPr>
          <p:cNvPr id="37" name="Grupo 36">
            <a:extLst>
              <a:ext uri="{FF2B5EF4-FFF2-40B4-BE49-F238E27FC236}">
                <a16:creationId xmlns:a16="http://schemas.microsoft.com/office/drawing/2014/main" id="{854AE911-D4AE-4BE9-9EFA-580370EDB35D}"/>
              </a:ext>
            </a:extLst>
          </p:cNvPr>
          <p:cNvGrpSpPr/>
          <p:nvPr/>
        </p:nvGrpSpPr>
        <p:grpSpPr>
          <a:xfrm>
            <a:off x="718822" y="297341"/>
            <a:ext cx="9758854" cy="890673"/>
            <a:chOff x="1984584" y="504305"/>
            <a:chExt cx="9758854" cy="890673"/>
          </a:xfrm>
        </p:grpSpPr>
        <p:cxnSp>
          <p:nvCxnSpPr>
            <p:cNvPr id="38" name="Conector recto 37">
              <a:extLst>
                <a:ext uri="{FF2B5EF4-FFF2-40B4-BE49-F238E27FC236}">
                  <a16:creationId xmlns:a16="http://schemas.microsoft.com/office/drawing/2014/main" id="{9B2BDF99-F12C-43AC-8015-71756D9FFA58}"/>
                </a:ext>
              </a:extLst>
            </p:cNvPr>
            <p:cNvCxnSpPr>
              <a:cxnSpLocks noChangeAspect="1"/>
            </p:cNvCxnSpPr>
            <p:nvPr/>
          </p:nvCxnSpPr>
          <p:spPr>
            <a:xfrm flipV="1">
              <a:off x="7389681" y="1359033"/>
              <a:ext cx="4353757" cy="26878"/>
            </a:xfrm>
            <a:prstGeom prst="line">
              <a:avLst/>
            </a:prstGeom>
            <a:ln w="38100">
              <a:solidFill>
                <a:srgbClr val="2D459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65852AF4-1CBB-4598-B0F3-335C1A84EA3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984584" y="504305"/>
              <a:ext cx="5739686" cy="890673"/>
            </a:xfrm>
            <a:prstGeom prst="rect">
              <a:avLst/>
            </a:prstGeom>
            <a:solidFill>
              <a:srgbClr val="2D459D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EC" sz="2000" dirty="0">
                  <a:latin typeface="Arial" panose="020B0604020202020204" pitchFamily="34" charset="0"/>
                  <a:cs typeface="Arial" panose="020B0604020202020204" pitchFamily="34" charset="0"/>
                </a:rPr>
                <a:t>Becas TEC – Tercer nivel técnico y tecnológico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88279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1150</Words>
  <Application>Microsoft Office PowerPoint</Application>
  <PresentationFormat>Panorámica</PresentationFormat>
  <Paragraphs>168</Paragraphs>
  <Slides>11</Slides>
  <Notes>10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SARANGO ORTIZ GABRIELA CAROLINA</dc:creator>
  <cp:lastModifiedBy>SARANGO ORTIZ GABRIELA CAROLINA</cp:lastModifiedBy>
  <cp:revision>1</cp:revision>
  <dcterms:created xsi:type="dcterms:W3CDTF">2022-09-22T16:13:44Z</dcterms:created>
  <dcterms:modified xsi:type="dcterms:W3CDTF">2022-09-22T16:14:51Z</dcterms:modified>
</cp:coreProperties>
</file>